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9"/>
  </p:handoutMasterIdLst>
  <p:sldIdLst>
    <p:sldId id="1363" r:id="rId3"/>
    <p:sldId id="1422" r:id="rId5"/>
    <p:sldId id="1410" r:id="rId6"/>
    <p:sldId id="1423" r:id="rId7"/>
    <p:sldId id="1411" r:id="rId8"/>
    <p:sldId id="1366" r:id="rId9"/>
    <p:sldId id="1367" r:id="rId10"/>
    <p:sldId id="1368" r:id="rId11"/>
    <p:sldId id="1412" r:id="rId12"/>
    <p:sldId id="1413" r:id="rId13"/>
    <p:sldId id="1414" r:id="rId14"/>
    <p:sldId id="1415" r:id="rId15"/>
    <p:sldId id="1416" r:id="rId16"/>
    <p:sldId id="1418" r:id="rId17"/>
    <p:sldId id="13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 Pang" initials="L 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A33FB"/>
    <a:srgbClr val="0B5FD1"/>
    <a:srgbClr val="60C3FC"/>
    <a:srgbClr val="8F8F8F"/>
    <a:srgbClr val="474646"/>
    <a:srgbClr val="66CFF7"/>
    <a:srgbClr val="AEAEAE"/>
    <a:srgbClr val="000451"/>
    <a:srgbClr val="020202"/>
    <a:srgbClr val="A3C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00"/>
    <p:restoredTop sz="92955" autoAdjust="0"/>
  </p:normalViewPr>
  <p:slideViewPr>
    <p:cSldViewPr snapToGrid="0" snapToObjects="1">
      <p:cViewPr>
        <p:scale>
          <a:sx n="100" d="100"/>
          <a:sy n="100" d="100"/>
        </p:scale>
        <p:origin x="-1056" y="-222"/>
      </p:cViewPr>
      <p:guideLst>
        <p:guide orient="horz" pos="2160"/>
        <p:guide pos="3800"/>
      </p:guideLst>
    </p:cSldViewPr>
  </p:slideViewPr>
  <p:outlineViewPr>
    <p:cViewPr>
      <p:scale>
        <a:sx n="33" d="100"/>
        <a:sy n="33" d="100"/>
      </p:scale>
      <p:origin x="0" y="-24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MYNT AI Proprietary &amp; Confidential</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0C754-3004-E344-AFC8-AB0756B771C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MYNT AI Proprietary &amp; Confidential</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D40B2-B05B-F84A-AF1B-1A6CDB4DD80F}" type="slidenum">
              <a:rPr lang="en-US" smtClean="0"/>
            </a:fld>
            <a:endParaRPr lang="en-US"/>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页脚占位符 4"/>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en-US"/>
              <a:t>MYNT AI Proprietary &amp; Confidential</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216928" y="1681901"/>
            <a:ext cx="3758148" cy="3758148"/>
          </a:xfrm>
          <a:custGeom>
            <a:avLst/>
            <a:gdLst>
              <a:gd name="connsiteX0" fmla="*/ 1204097 w 2408194"/>
              <a:gd name="connsiteY0" fmla="*/ 0 h 2408194"/>
              <a:gd name="connsiteX1" fmla="*/ 2408194 w 2408194"/>
              <a:gd name="connsiteY1" fmla="*/ 1204097 h 2408194"/>
              <a:gd name="connsiteX2" fmla="*/ 1204097 w 2408194"/>
              <a:gd name="connsiteY2" fmla="*/ 2408194 h 2408194"/>
              <a:gd name="connsiteX3" fmla="*/ 0 w 2408194"/>
              <a:gd name="connsiteY3" fmla="*/ 1204097 h 2408194"/>
            </a:gdLst>
            <a:ahLst/>
            <a:cxnLst>
              <a:cxn ang="0">
                <a:pos x="connsiteX0" y="connsiteY0"/>
              </a:cxn>
              <a:cxn ang="0">
                <a:pos x="connsiteX1" y="connsiteY1"/>
              </a:cxn>
              <a:cxn ang="0">
                <a:pos x="connsiteX2" y="connsiteY2"/>
              </a:cxn>
              <a:cxn ang="0">
                <a:pos x="connsiteX3" y="connsiteY3"/>
              </a:cxn>
            </a:cxnLst>
            <a:rect l="l" t="t" r="r" b="b"/>
            <a:pathLst>
              <a:path w="2408194" h="2408194">
                <a:moveTo>
                  <a:pt x="1204097" y="0"/>
                </a:moveTo>
                <a:lnTo>
                  <a:pt x="2408194" y="1204097"/>
                </a:lnTo>
                <a:lnTo>
                  <a:pt x="1204097" y="2408194"/>
                </a:lnTo>
                <a:lnTo>
                  <a:pt x="0" y="1204097"/>
                </a:lnTo>
                <a:close/>
              </a:path>
            </a:pathLst>
          </a:custGeom>
        </p:spPr>
        <p:txBody>
          <a:bodyPr wrap="square">
            <a:noAutofit/>
          </a:bodyPr>
          <a:lstStyle/>
          <a:p>
            <a:endParaRPr lang="en-US"/>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088689" y="-1"/>
            <a:ext cx="3788111" cy="1347600"/>
          </a:xfrm>
          <a:custGeom>
            <a:avLst/>
            <a:gdLst>
              <a:gd name="connsiteX0" fmla="*/ 0 w 3788111"/>
              <a:gd name="connsiteY0" fmla="*/ 0 h 1347600"/>
              <a:gd name="connsiteX1" fmla="*/ 3788111 w 3788111"/>
              <a:gd name="connsiteY1" fmla="*/ 0 h 1347600"/>
              <a:gd name="connsiteX2" fmla="*/ 3788111 w 3788111"/>
              <a:gd name="connsiteY2" fmla="*/ 1347600 h 1347600"/>
              <a:gd name="connsiteX3" fmla="*/ 0 w 3788111"/>
              <a:gd name="connsiteY3" fmla="*/ 1347600 h 1347600"/>
            </a:gdLst>
            <a:ahLst/>
            <a:cxnLst>
              <a:cxn ang="0">
                <a:pos x="connsiteX0" y="connsiteY0"/>
              </a:cxn>
              <a:cxn ang="0">
                <a:pos x="connsiteX1" y="connsiteY1"/>
              </a:cxn>
              <a:cxn ang="0">
                <a:pos x="connsiteX2" y="connsiteY2"/>
              </a:cxn>
              <a:cxn ang="0">
                <a:pos x="connsiteX3" y="connsiteY3"/>
              </a:cxn>
            </a:cxnLst>
            <a:rect l="l" t="t" r="r" b="b"/>
            <a:pathLst>
              <a:path w="3788111" h="1347600">
                <a:moveTo>
                  <a:pt x="0" y="0"/>
                </a:moveTo>
                <a:lnTo>
                  <a:pt x="3788111" y="0"/>
                </a:lnTo>
                <a:lnTo>
                  <a:pt x="3788111" y="1347600"/>
                </a:lnTo>
                <a:lnTo>
                  <a:pt x="0" y="1347600"/>
                </a:ln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1088689" y="5873335"/>
            <a:ext cx="3788111" cy="984665"/>
          </a:xfrm>
          <a:custGeom>
            <a:avLst/>
            <a:gdLst>
              <a:gd name="connsiteX0" fmla="*/ 0 w 3788111"/>
              <a:gd name="connsiteY0" fmla="*/ 0 h 984665"/>
              <a:gd name="connsiteX1" fmla="*/ 3788111 w 3788111"/>
              <a:gd name="connsiteY1" fmla="*/ 0 h 984665"/>
              <a:gd name="connsiteX2" fmla="*/ 3788111 w 3788111"/>
              <a:gd name="connsiteY2" fmla="*/ 984665 h 984665"/>
              <a:gd name="connsiteX3" fmla="*/ 0 w 3788111"/>
              <a:gd name="connsiteY3" fmla="*/ 984665 h 984665"/>
            </a:gdLst>
            <a:ahLst/>
            <a:cxnLst>
              <a:cxn ang="0">
                <a:pos x="connsiteX0" y="connsiteY0"/>
              </a:cxn>
              <a:cxn ang="0">
                <a:pos x="connsiteX1" y="connsiteY1"/>
              </a:cxn>
              <a:cxn ang="0">
                <a:pos x="connsiteX2" y="connsiteY2"/>
              </a:cxn>
              <a:cxn ang="0">
                <a:pos x="connsiteX3" y="connsiteY3"/>
              </a:cxn>
            </a:cxnLst>
            <a:rect l="l" t="t" r="r" b="b"/>
            <a:pathLst>
              <a:path w="3788111" h="984665">
                <a:moveTo>
                  <a:pt x="0" y="0"/>
                </a:moveTo>
                <a:lnTo>
                  <a:pt x="3788111" y="0"/>
                </a:lnTo>
                <a:lnTo>
                  <a:pt x="3788111" y="984665"/>
                </a:lnTo>
                <a:lnTo>
                  <a:pt x="0" y="984665"/>
                </a:lnTo>
                <a:close/>
              </a:path>
            </a:pathLst>
          </a:custGeom>
        </p:spPr>
        <p:txBody>
          <a:bodyPr wrap="square">
            <a:noAutofit/>
          </a:bodyPr>
          <a:lstStyle/>
          <a:p>
            <a:endParaRPr lang="en-US"/>
          </a:p>
        </p:txBody>
      </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6095999" y="-1"/>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59790" y="332295"/>
            <a:ext cx="11472420" cy="6193410"/>
          </a:xfrm>
          <a:custGeom>
            <a:avLst/>
            <a:gdLst>
              <a:gd name="connsiteX0" fmla="*/ 0 w 11472420"/>
              <a:gd name="connsiteY0" fmla="*/ 0 h 6193410"/>
              <a:gd name="connsiteX1" fmla="*/ 11472420 w 11472420"/>
              <a:gd name="connsiteY1" fmla="*/ 0 h 6193410"/>
              <a:gd name="connsiteX2" fmla="*/ 11472420 w 11472420"/>
              <a:gd name="connsiteY2" fmla="*/ 6193410 h 6193410"/>
              <a:gd name="connsiteX3" fmla="*/ 0 w 11472420"/>
              <a:gd name="connsiteY3" fmla="*/ 6193410 h 6193410"/>
            </a:gdLst>
            <a:ahLst/>
            <a:cxnLst>
              <a:cxn ang="0">
                <a:pos x="connsiteX0" y="connsiteY0"/>
              </a:cxn>
              <a:cxn ang="0">
                <a:pos x="connsiteX1" y="connsiteY1"/>
              </a:cxn>
              <a:cxn ang="0">
                <a:pos x="connsiteX2" y="connsiteY2"/>
              </a:cxn>
              <a:cxn ang="0">
                <a:pos x="connsiteX3" y="connsiteY3"/>
              </a:cxn>
            </a:cxnLst>
            <a:rect l="l" t="t" r="r" b="b"/>
            <a:pathLst>
              <a:path w="11472420" h="6193410">
                <a:moveTo>
                  <a:pt x="0" y="0"/>
                </a:moveTo>
                <a:lnTo>
                  <a:pt x="11472420" y="0"/>
                </a:lnTo>
                <a:lnTo>
                  <a:pt x="11472420" y="6193410"/>
                </a:lnTo>
                <a:lnTo>
                  <a:pt x="0" y="6193410"/>
                </a:lnTo>
                <a:close/>
              </a:path>
            </a:pathLst>
          </a:custGeom>
        </p:spPr>
        <p:txBody>
          <a:bodyPr wrap="square">
            <a:noAutofit/>
          </a:bodyPr>
          <a:lstStyle/>
          <a:p>
            <a:endParaRPr lang="en-US"/>
          </a:p>
        </p:txBody>
      </p:sp>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95999" y="-1"/>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en-US"/>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4834466" y="0"/>
            <a:ext cx="2777067" cy="2780140"/>
          </a:xfrm>
          <a:custGeom>
            <a:avLst/>
            <a:gdLst>
              <a:gd name="connsiteX0" fmla="*/ 0 w 2777067"/>
              <a:gd name="connsiteY0" fmla="*/ 0 h 2780140"/>
              <a:gd name="connsiteX1" fmla="*/ 2777067 w 2777067"/>
              <a:gd name="connsiteY1" fmla="*/ 0 h 2780140"/>
              <a:gd name="connsiteX2" fmla="*/ 2777067 w 2777067"/>
              <a:gd name="connsiteY2" fmla="*/ 2780140 h 2780140"/>
              <a:gd name="connsiteX3" fmla="*/ 0 w 2777067"/>
              <a:gd name="connsiteY3" fmla="*/ 2780140 h 2780140"/>
            </a:gdLst>
            <a:ahLst/>
            <a:cxnLst>
              <a:cxn ang="0">
                <a:pos x="connsiteX0" y="connsiteY0"/>
              </a:cxn>
              <a:cxn ang="0">
                <a:pos x="connsiteX1" y="connsiteY1"/>
              </a:cxn>
              <a:cxn ang="0">
                <a:pos x="connsiteX2" y="connsiteY2"/>
              </a:cxn>
              <a:cxn ang="0">
                <a:pos x="connsiteX3" y="connsiteY3"/>
              </a:cxn>
            </a:cxnLst>
            <a:rect l="l" t="t" r="r" b="b"/>
            <a:pathLst>
              <a:path w="2777067" h="2780140">
                <a:moveTo>
                  <a:pt x="0" y="0"/>
                </a:moveTo>
                <a:lnTo>
                  <a:pt x="2777067" y="0"/>
                </a:lnTo>
                <a:lnTo>
                  <a:pt x="2777067" y="2780140"/>
                </a:lnTo>
                <a:lnTo>
                  <a:pt x="0" y="278014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834467" y="3140168"/>
            <a:ext cx="4225812" cy="2794967"/>
          </a:xfrm>
          <a:custGeom>
            <a:avLst/>
            <a:gdLst>
              <a:gd name="connsiteX0" fmla="*/ 0 w 4225812"/>
              <a:gd name="connsiteY0" fmla="*/ 0 h 2794967"/>
              <a:gd name="connsiteX1" fmla="*/ 4225812 w 4225812"/>
              <a:gd name="connsiteY1" fmla="*/ 0 h 2794967"/>
              <a:gd name="connsiteX2" fmla="*/ 4225812 w 4225812"/>
              <a:gd name="connsiteY2" fmla="*/ 2794967 h 2794967"/>
              <a:gd name="connsiteX3" fmla="*/ 0 w 4225812"/>
              <a:gd name="connsiteY3" fmla="*/ 2794967 h 2794967"/>
            </a:gdLst>
            <a:ahLst/>
            <a:cxnLst>
              <a:cxn ang="0">
                <a:pos x="connsiteX0" y="connsiteY0"/>
              </a:cxn>
              <a:cxn ang="0">
                <a:pos x="connsiteX1" y="connsiteY1"/>
              </a:cxn>
              <a:cxn ang="0">
                <a:pos x="connsiteX2" y="connsiteY2"/>
              </a:cxn>
              <a:cxn ang="0">
                <a:pos x="connsiteX3" y="connsiteY3"/>
              </a:cxn>
            </a:cxnLst>
            <a:rect l="l" t="t" r="r" b="b"/>
            <a:pathLst>
              <a:path w="4225812" h="2794967">
                <a:moveTo>
                  <a:pt x="0" y="0"/>
                </a:moveTo>
                <a:lnTo>
                  <a:pt x="4225812" y="0"/>
                </a:lnTo>
                <a:lnTo>
                  <a:pt x="4225812" y="2794967"/>
                </a:lnTo>
                <a:lnTo>
                  <a:pt x="0" y="2794967"/>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7992533" y="795867"/>
            <a:ext cx="3225800" cy="1984274"/>
          </a:xfrm>
          <a:custGeom>
            <a:avLst/>
            <a:gdLst>
              <a:gd name="connsiteX0" fmla="*/ 0 w 3225800"/>
              <a:gd name="connsiteY0" fmla="*/ 0 h 1984274"/>
              <a:gd name="connsiteX1" fmla="*/ 3225800 w 3225800"/>
              <a:gd name="connsiteY1" fmla="*/ 0 h 1984274"/>
              <a:gd name="connsiteX2" fmla="*/ 3225800 w 3225800"/>
              <a:gd name="connsiteY2" fmla="*/ 1984274 h 1984274"/>
              <a:gd name="connsiteX3" fmla="*/ 0 w 3225800"/>
              <a:gd name="connsiteY3" fmla="*/ 1984274 h 1984274"/>
            </a:gdLst>
            <a:ahLst/>
            <a:cxnLst>
              <a:cxn ang="0">
                <a:pos x="connsiteX0" y="connsiteY0"/>
              </a:cxn>
              <a:cxn ang="0">
                <a:pos x="connsiteX1" y="connsiteY1"/>
              </a:cxn>
              <a:cxn ang="0">
                <a:pos x="connsiteX2" y="connsiteY2"/>
              </a:cxn>
              <a:cxn ang="0">
                <a:pos x="connsiteX3" y="connsiteY3"/>
              </a:cxn>
            </a:cxnLst>
            <a:rect l="l" t="t" r="r" b="b"/>
            <a:pathLst>
              <a:path w="3225800" h="1984274">
                <a:moveTo>
                  <a:pt x="0" y="0"/>
                </a:moveTo>
                <a:lnTo>
                  <a:pt x="3225800" y="0"/>
                </a:lnTo>
                <a:lnTo>
                  <a:pt x="3225800" y="1984274"/>
                </a:lnTo>
                <a:lnTo>
                  <a:pt x="0" y="1984274"/>
                </a:lnTo>
                <a:close/>
              </a:path>
            </a:pathLst>
          </a:custGeom>
        </p:spPr>
        <p:txBody>
          <a:bodyPr wrap="square">
            <a:noAutofit/>
          </a:bodyPr>
          <a:lstStyle/>
          <a:p>
            <a:endParaRPr lang="en-US"/>
          </a:p>
        </p:txBody>
      </p:sp>
    </p:spTree>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2302933" y="618067"/>
            <a:ext cx="3208867" cy="4461934"/>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6680200" y="618067"/>
            <a:ext cx="3208867" cy="4461934"/>
          </a:xfrm>
          <a:custGeom>
            <a:avLst/>
            <a:gdLst>
              <a:gd name="connsiteX0" fmla="*/ 0 w 3208867"/>
              <a:gd name="connsiteY0" fmla="*/ 0 h 4461934"/>
              <a:gd name="connsiteX1" fmla="*/ 3208867 w 3208867"/>
              <a:gd name="connsiteY1" fmla="*/ 0 h 4461934"/>
              <a:gd name="connsiteX2" fmla="*/ 3208867 w 3208867"/>
              <a:gd name="connsiteY2" fmla="*/ 4461934 h 4461934"/>
              <a:gd name="connsiteX3" fmla="*/ 0 w 3208867"/>
              <a:gd name="connsiteY3" fmla="*/ 4461934 h 4461934"/>
            </a:gdLst>
            <a:ahLst/>
            <a:cxnLst>
              <a:cxn ang="0">
                <a:pos x="connsiteX0" y="connsiteY0"/>
              </a:cxn>
              <a:cxn ang="0">
                <a:pos x="connsiteX1" y="connsiteY1"/>
              </a:cxn>
              <a:cxn ang="0">
                <a:pos x="connsiteX2" y="connsiteY2"/>
              </a:cxn>
              <a:cxn ang="0">
                <a:pos x="connsiteX3" y="connsiteY3"/>
              </a:cxn>
            </a:cxnLst>
            <a:rect l="l" t="t" r="r" b="b"/>
            <a:pathLst>
              <a:path w="3208867" h="4461934">
                <a:moveTo>
                  <a:pt x="0" y="0"/>
                </a:moveTo>
                <a:lnTo>
                  <a:pt x="3208867" y="0"/>
                </a:lnTo>
                <a:lnTo>
                  <a:pt x="3208867" y="4461934"/>
                </a:lnTo>
                <a:lnTo>
                  <a:pt x="0" y="4461934"/>
                </a:lnTo>
                <a:close/>
              </a:path>
            </a:pathLst>
          </a:custGeom>
        </p:spPr>
        <p:txBody>
          <a:bodyPr wrap="square">
            <a:noAutofit/>
          </a:bodyPr>
          <a:lstStyle/>
          <a:p>
            <a:endParaRPr lang="en-US"/>
          </a:p>
        </p:txBody>
      </p:sp>
    </p:spTree>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1"/>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3429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0" y="3428999"/>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
        <p:nvSpPr>
          <p:cNvPr id="21" name="Picture Placeholder 20"/>
          <p:cNvSpPr>
            <a:spLocks noGrp="1"/>
          </p:cNvSpPr>
          <p:nvPr>
            <p:ph type="pic" sz="quarter" idx="13"/>
          </p:nvPr>
        </p:nvSpPr>
        <p:spPr>
          <a:xfrm>
            <a:off x="3429000" y="3428999"/>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endParaRPr lang="en-US"/>
          </a:p>
        </p:txBody>
      </p:sp>
    </p:spTree>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2475614" y="-1685352"/>
            <a:ext cx="3370705" cy="3370705"/>
          </a:xfrm>
          <a:custGeom>
            <a:avLst/>
            <a:gdLst>
              <a:gd name="connsiteX0" fmla="*/ 1685352 w 3370705"/>
              <a:gd name="connsiteY0" fmla="*/ 0 h 3370705"/>
              <a:gd name="connsiteX1" fmla="*/ 3370705 w 3370705"/>
              <a:gd name="connsiteY1" fmla="*/ 1685353 h 3370705"/>
              <a:gd name="connsiteX2" fmla="*/ 1685352 w 3370705"/>
              <a:gd name="connsiteY2" fmla="*/ 3370705 h 3370705"/>
              <a:gd name="connsiteX3" fmla="*/ 0 w 3370705"/>
              <a:gd name="connsiteY3" fmla="*/ 1685353 h 3370705"/>
            </a:gdLst>
            <a:ahLst/>
            <a:cxnLst>
              <a:cxn ang="0">
                <a:pos x="connsiteX0" y="connsiteY0"/>
              </a:cxn>
              <a:cxn ang="0">
                <a:pos x="connsiteX1" y="connsiteY1"/>
              </a:cxn>
              <a:cxn ang="0">
                <a:pos x="connsiteX2" y="connsiteY2"/>
              </a:cxn>
              <a:cxn ang="0">
                <a:pos x="connsiteX3" y="connsiteY3"/>
              </a:cxn>
            </a:cxnLst>
            <a:rect l="l" t="t" r="r" b="b"/>
            <a:pathLst>
              <a:path w="3370705" h="3370705">
                <a:moveTo>
                  <a:pt x="1685352" y="0"/>
                </a:moveTo>
                <a:lnTo>
                  <a:pt x="3370705" y="1685353"/>
                </a:lnTo>
                <a:lnTo>
                  <a:pt x="1685352" y="3370705"/>
                </a:lnTo>
                <a:lnTo>
                  <a:pt x="0" y="1685353"/>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410648" y="249681"/>
            <a:ext cx="3370705" cy="3370705"/>
          </a:xfrm>
          <a:custGeom>
            <a:avLst/>
            <a:gdLst>
              <a:gd name="connsiteX0" fmla="*/ 1685353 w 3370705"/>
              <a:gd name="connsiteY0" fmla="*/ 0 h 3370705"/>
              <a:gd name="connsiteX1" fmla="*/ 3370705 w 3370705"/>
              <a:gd name="connsiteY1" fmla="*/ 1685353 h 3370705"/>
              <a:gd name="connsiteX2" fmla="*/ 1685353 w 3370705"/>
              <a:gd name="connsiteY2" fmla="*/ 3370705 h 3370705"/>
              <a:gd name="connsiteX3" fmla="*/ 0 w 3370705"/>
              <a:gd name="connsiteY3" fmla="*/ 1685353 h 3370705"/>
            </a:gdLst>
            <a:ahLst/>
            <a:cxnLst>
              <a:cxn ang="0">
                <a:pos x="connsiteX0" y="connsiteY0"/>
              </a:cxn>
              <a:cxn ang="0">
                <a:pos x="connsiteX1" y="connsiteY1"/>
              </a:cxn>
              <a:cxn ang="0">
                <a:pos x="connsiteX2" y="connsiteY2"/>
              </a:cxn>
              <a:cxn ang="0">
                <a:pos x="connsiteX3" y="connsiteY3"/>
              </a:cxn>
            </a:cxnLst>
            <a:rect l="l" t="t" r="r" b="b"/>
            <a:pathLst>
              <a:path w="3370705" h="3370705">
                <a:moveTo>
                  <a:pt x="1685353" y="0"/>
                </a:moveTo>
                <a:lnTo>
                  <a:pt x="3370705" y="1685353"/>
                </a:lnTo>
                <a:lnTo>
                  <a:pt x="1685353" y="3370705"/>
                </a:lnTo>
                <a:lnTo>
                  <a:pt x="0" y="1685353"/>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6345681" y="-1685352"/>
            <a:ext cx="3370705" cy="3370705"/>
          </a:xfrm>
          <a:custGeom>
            <a:avLst/>
            <a:gdLst>
              <a:gd name="connsiteX0" fmla="*/ 1685352 w 3370705"/>
              <a:gd name="connsiteY0" fmla="*/ 0 h 3370705"/>
              <a:gd name="connsiteX1" fmla="*/ 3370705 w 3370705"/>
              <a:gd name="connsiteY1" fmla="*/ 1685353 h 3370705"/>
              <a:gd name="connsiteX2" fmla="*/ 1685352 w 3370705"/>
              <a:gd name="connsiteY2" fmla="*/ 3370705 h 3370705"/>
              <a:gd name="connsiteX3" fmla="*/ 0 w 3370705"/>
              <a:gd name="connsiteY3" fmla="*/ 1685353 h 3370705"/>
            </a:gdLst>
            <a:ahLst/>
            <a:cxnLst>
              <a:cxn ang="0">
                <a:pos x="connsiteX0" y="connsiteY0"/>
              </a:cxn>
              <a:cxn ang="0">
                <a:pos x="connsiteX1" y="connsiteY1"/>
              </a:cxn>
              <a:cxn ang="0">
                <a:pos x="connsiteX2" y="connsiteY2"/>
              </a:cxn>
              <a:cxn ang="0">
                <a:pos x="connsiteX3" y="connsiteY3"/>
              </a:cxn>
            </a:cxnLst>
            <a:rect l="l" t="t" r="r" b="b"/>
            <a:pathLst>
              <a:path w="3370705" h="3370705">
                <a:moveTo>
                  <a:pt x="1685352" y="0"/>
                </a:moveTo>
                <a:lnTo>
                  <a:pt x="3370705" y="1685353"/>
                </a:lnTo>
                <a:lnTo>
                  <a:pt x="1685352" y="3370705"/>
                </a:lnTo>
                <a:lnTo>
                  <a:pt x="0" y="1685353"/>
                </a:lnTo>
                <a:close/>
              </a:path>
            </a:pathLst>
          </a:custGeom>
        </p:spPr>
        <p:txBody>
          <a:bodyPr wrap="square">
            <a:noAutofit/>
          </a:bodyPr>
          <a:lstStyle/>
          <a:p>
            <a:endParaRPr lang="en-US"/>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3371144" y="-2398036"/>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19" name="Picture Placeholder 18"/>
          <p:cNvSpPr>
            <a:spLocks noGrp="1"/>
          </p:cNvSpPr>
          <p:nvPr>
            <p:ph type="pic" sz="quarter" idx="11"/>
          </p:nvPr>
        </p:nvSpPr>
        <p:spPr>
          <a:xfrm>
            <a:off x="6121319" y="352140"/>
            <a:ext cx="4790629" cy="4790629"/>
          </a:xfrm>
          <a:custGeom>
            <a:avLst/>
            <a:gdLst>
              <a:gd name="connsiteX0" fmla="*/ 2395315 w 4790629"/>
              <a:gd name="connsiteY0" fmla="*/ 0 h 4790629"/>
              <a:gd name="connsiteX1" fmla="*/ 4790629 w 4790629"/>
              <a:gd name="connsiteY1" fmla="*/ 2395315 h 4790629"/>
              <a:gd name="connsiteX2" fmla="*/ 2395315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5" y="0"/>
                </a:moveTo>
                <a:lnTo>
                  <a:pt x="4790629" y="2395315"/>
                </a:lnTo>
                <a:lnTo>
                  <a:pt x="2395315" y="4790629"/>
                </a:lnTo>
                <a:lnTo>
                  <a:pt x="0" y="2395315"/>
                </a:lnTo>
                <a:close/>
              </a:path>
            </a:pathLst>
          </a:custGeom>
        </p:spPr>
        <p:txBody>
          <a:bodyPr wrap="square">
            <a:noAutofit/>
          </a:bodyPr>
          <a:lstStyle/>
          <a:p>
            <a:endParaRPr lang="en-US"/>
          </a:p>
        </p:txBody>
      </p:sp>
      <p:sp>
        <p:nvSpPr>
          <p:cNvPr id="20" name="Picture Placeholder 19"/>
          <p:cNvSpPr>
            <a:spLocks noGrp="1"/>
          </p:cNvSpPr>
          <p:nvPr>
            <p:ph type="pic" sz="quarter" idx="12"/>
          </p:nvPr>
        </p:nvSpPr>
        <p:spPr>
          <a:xfrm>
            <a:off x="8871494" y="-2398035"/>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21" name="Picture Placeholder 20"/>
          <p:cNvSpPr>
            <a:spLocks noGrp="1"/>
          </p:cNvSpPr>
          <p:nvPr>
            <p:ph type="pic" sz="quarter" idx="13"/>
          </p:nvPr>
        </p:nvSpPr>
        <p:spPr>
          <a:xfrm>
            <a:off x="11621672" y="352139"/>
            <a:ext cx="4790629" cy="4790629"/>
          </a:xfrm>
          <a:custGeom>
            <a:avLst/>
            <a:gdLst>
              <a:gd name="connsiteX0" fmla="*/ 2395314 w 4790629"/>
              <a:gd name="connsiteY0" fmla="*/ 0 h 4790629"/>
              <a:gd name="connsiteX1" fmla="*/ 4790629 w 4790629"/>
              <a:gd name="connsiteY1" fmla="*/ 2395315 h 4790629"/>
              <a:gd name="connsiteX2" fmla="*/ 2395314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4" y="0"/>
                </a:moveTo>
                <a:lnTo>
                  <a:pt x="4790629" y="2395315"/>
                </a:lnTo>
                <a:lnTo>
                  <a:pt x="2395314" y="4790629"/>
                </a:lnTo>
                <a:lnTo>
                  <a:pt x="0" y="2395315"/>
                </a:lnTo>
                <a:close/>
              </a:path>
            </a:pathLst>
          </a:custGeom>
        </p:spPr>
        <p:txBody>
          <a:bodyPr wrap="square">
            <a:noAutofit/>
          </a:bodyPr>
          <a:lstStyle/>
          <a:p>
            <a:endParaRPr lang="en-US"/>
          </a:p>
        </p:txBody>
      </p:sp>
      <p:sp>
        <p:nvSpPr>
          <p:cNvPr id="22" name="Picture Placeholder 21"/>
          <p:cNvSpPr>
            <a:spLocks noGrp="1"/>
          </p:cNvSpPr>
          <p:nvPr>
            <p:ph type="pic" sz="quarter" idx="14"/>
          </p:nvPr>
        </p:nvSpPr>
        <p:spPr>
          <a:xfrm>
            <a:off x="8871497" y="3102314"/>
            <a:ext cx="4790629" cy="4790629"/>
          </a:xfrm>
          <a:custGeom>
            <a:avLst/>
            <a:gdLst>
              <a:gd name="connsiteX0" fmla="*/ 2395315 w 4790629"/>
              <a:gd name="connsiteY0" fmla="*/ 0 h 4790629"/>
              <a:gd name="connsiteX1" fmla="*/ 4790629 w 4790629"/>
              <a:gd name="connsiteY1" fmla="*/ 2395315 h 4790629"/>
              <a:gd name="connsiteX2" fmla="*/ 2395315 w 4790629"/>
              <a:gd name="connsiteY2" fmla="*/ 4790629 h 4790629"/>
              <a:gd name="connsiteX3" fmla="*/ 0 w 4790629"/>
              <a:gd name="connsiteY3" fmla="*/ 2395315 h 4790629"/>
            </a:gdLst>
            <a:ahLst/>
            <a:cxnLst>
              <a:cxn ang="0">
                <a:pos x="connsiteX0" y="connsiteY0"/>
              </a:cxn>
              <a:cxn ang="0">
                <a:pos x="connsiteX1" y="connsiteY1"/>
              </a:cxn>
              <a:cxn ang="0">
                <a:pos x="connsiteX2" y="connsiteY2"/>
              </a:cxn>
              <a:cxn ang="0">
                <a:pos x="connsiteX3" y="connsiteY3"/>
              </a:cxn>
            </a:cxnLst>
            <a:rect l="l" t="t" r="r" b="b"/>
            <a:pathLst>
              <a:path w="4790629" h="4790629">
                <a:moveTo>
                  <a:pt x="2395315" y="0"/>
                </a:moveTo>
                <a:lnTo>
                  <a:pt x="4790629" y="2395315"/>
                </a:lnTo>
                <a:lnTo>
                  <a:pt x="2395315" y="4790629"/>
                </a:lnTo>
                <a:lnTo>
                  <a:pt x="0" y="2395315"/>
                </a:lnTo>
                <a:close/>
              </a:path>
            </a:pathLst>
          </a:custGeom>
        </p:spPr>
        <p:txBody>
          <a:bodyPr wrap="square">
            <a:noAutofit/>
          </a:bodyPr>
          <a:lstStyle/>
          <a:p>
            <a:endParaRPr lang="en-US"/>
          </a:p>
        </p:txBody>
      </p:sp>
    </p:spTree>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3680790"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6238461" y="1036983"/>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3680790"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
        <p:nvSpPr>
          <p:cNvPr id="19" name="Picture Placeholder 18"/>
          <p:cNvSpPr>
            <a:spLocks noGrp="1"/>
          </p:cNvSpPr>
          <p:nvPr>
            <p:ph type="pic" sz="quarter" idx="13"/>
          </p:nvPr>
        </p:nvSpPr>
        <p:spPr>
          <a:xfrm>
            <a:off x="6238461" y="3548269"/>
            <a:ext cx="2272749" cy="2272749"/>
          </a:xfrm>
          <a:custGeom>
            <a:avLst/>
            <a:gdLst>
              <a:gd name="connsiteX0" fmla="*/ 0 w 2272749"/>
              <a:gd name="connsiteY0" fmla="*/ 0 h 2272749"/>
              <a:gd name="connsiteX1" fmla="*/ 2272749 w 2272749"/>
              <a:gd name="connsiteY1" fmla="*/ 0 h 2272749"/>
              <a:gd name="connsiteX2" fmla="*/ 2272749 w 2272749"/>
              <a:gd name="connsiteY2" fmla="*/ 2272749 h 2272749"/>
              <a:gd name="connsiteX3" fmla="*/ 0 w 2272749"/>
              <a:gd name="connsiteY3" fmla="*/ 2272749 h 2272749"/>
            </a:gdLst>
            <a:ahLst/>
            <a:cxnLst>
              <a:cxn ang="0">
                <a:pos x="connsiteX0" y="connsiteY0"/>
              </a:cxn>
              <a:cxn ang="0">
                <a:pos x="connsiteX1" y="connsiteY1"/>
              </a:cxn>
              <a:cxn ang="0">
                <a:pos x="connsiteX2" y="connsiteY2"/>
              </a:cxn>
              <a:cxn ang="0">
                <a:pos x="connsiteX3" y="connsiteY3"/>
              </a:cxn>
            </a:cxnLst>
            <a:rect l="l" t="t" r="r" b="b"/>
            <a:pathLst>
              <a:path w="2272749" h="2272749">
                <a:moveTo>
                  <a:pt x="0" y="0"/>
                </a:moveTo>
                <a:lnTo>
                  <a:pt x="2272749" y="0"/>
                </a:lnTo>
                <a:lnTo>
                  <a:pt x="2272749" y="2272749"/>
                </a:lnTo>
                <a:lnTo>
                  <a:pt x="0" y="2272749"/>
                </a:lnTo>
                <a:close/>
              </a:path>
            </a:pathLst>
          </a:custGeom>
        </p:spPr>
        <p:txBody>
          <a:bodyPr wrap="square">
            <a:noAutofit/>
          </a:bodyPr>
          <a:lstStyle/>
          <a:p>
            <a:endParaRPr lang="en-US"/>
          </a:p>
        </p:txBody>
      </p:sp>
    </p:spTree>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1035169"/>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
        <p:nvSpPr>
          <p:cNvPr id="19" name="Picture Placeholder 18"/>
          <p:cNvSpPr>
            <a:spLocks noGrp="1"/>
          </p:cNvSpPr>
          <p:nvPr>
            <p:ph type="pic" sz="quarter" idx="11"/>
          </p:nvPr>
        </p:nvSpPr>
        <p:spPr>
          <a:xfrm>
            <a:off x="3048000" y="1035169"/>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096000" y="1035169"/>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
        <p:nvSpPr>
          <p:cNvPr id="16" name="Picture Placeholder 15"/>
          <p:cNvSpPr>
            <a:spLocks noGrp="1"/>
          </p:cNvSpPr>
          <p:nvPr>
            <p:ph type="pic" sz="quarter" idx="13"/>
          </p:nvPr>
        </p:nvSpPr>
        <p:spPr>
          <a:xfrm>
            <a:off x="9144000" y="1035169"/>
            <a:ext cx="3048000" cy="2432649"/>
          </a:xfrm>
          <a:custGeom>
            <a:avLst/>
            <a:gdLst>
              <a:gd name="connsiteX0" fmla="*/ 0 w 3048000"/>
              <a:gd name="connsiteY0" fmla="*/ 0 h 2432649"/>
              <a:gd name="connsiteX1" fmla="*/ 3048000 w 3048000"/>
              <a:gd name="connsiteY1" fmla="*/ 0 h 2432649"/>
              <a:gd name="connsiteX2" fmla="*/ 3048000 w 3048000"/>
              <a:gd name="connsiteY2" fmla="*/ 2432649 h 2432649"/>
              <a:gd name="connsiteX3" fmla="*/ 0 w 3048000"/>
              <a:gd name="connsiteY3" fmla="*/ 2432649 h 2432649"/>
            </a:gdLst>
            <a:ahLst/>
            <a:cxnLst>
              <a:cxn ang="0">
                <a:pos x="connsiteX0" y="connsiteY0"/>
              </a:cxn>
              <a:cxn ang="0">
                <a:pos x="connsiteX1" y="connsiteY1"/>
              </a:cxn>
              <a:cxn ang="0">
                <a:pos x="connsiteX2" y="connsiteY2"/>
              </a:cxn>
              <a:cxn ang="0">
                <a:pos x="connsiteX3" y="connsiteY3"/>
              </a:cxn>
            </a:cxnLst>
            <a:rect l="l" t="t" r="r" b="b"/>
            <a:pathLst>
              <a:path w="3048000" h="2432649">
                <a:moveTo>
                  <a:pt x="0" y="0"/>
                </a:moveTo>
                <a:lnTo>
                  <a:pt x="3048000" y="0"/>
                </a:lnTo>
                <a:lnTo>
                  <a:pt x="3048000" y="2432649"/>
                </a:lnTo>
                <a:lnTo>
                  <a:pt x="0" y="2432649"/>
                </a:lnTo>
                <a:close/>
              </a:path>
            </a:pathLst>
          </a:custGeom>
        </p:spPr>
        <p:txBody>
          <a:bodyPr wrap="square">
            <a:noAutofit/>
          </a:bodyPr>
          <a:lstStyle/>
          <a:p>
            <a:endParaRPr lang="en-US"/>
          </a:p>
        </p:txBody>
      </p:sp>
    </p:spTree>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410201" y="-1"/>
            <a:ext cx="6781799" cy="6858000"/>
          </a:xfrm>
          <a:custGeom>
            <a:avLst/>
            <a:gdLst>
              <a:gd name="connsiteX0" fmla="*/ 3163663 w 6781799"/>
              <a:gd name="connsiteY0" fmla="*/ 0 h 6858000"/>
              <a:gd name="connsiteX1" fmla="*/ 6781799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3163663" y="0"/>
                </a:moveTo>
                <a:lnTo>
                  <a:pt x="6781799" y="0"/>
                </a:lnTo>
                <a:lnTo>
                  <a:pt x="6781799" y="6858000"/>
                </a:lnTo>
                <a:lnTo>
                  <a:pt x="0" y="6858000"/>
                </a:lnTo>
                <a:close/>
              </a:path>
            </a:pathLst>
          </a:custGeom>
        </p:spPr>
        <p:txBody>
          <a:bodyPr wrap="square">
            <a:noAutofit/>
          </a:bodyPr>
          <a:lstStyle/>
          <a:p>
            <a:endParaRPr lang="en-US"/>
          </a:p>
        </p:txBody>
      </p:sp>
    </p:spTree>
  </p:cSld>
  <p:clrMapOvr>
    <a:masterClrMapping/>
  </p:clrMapOvr>
  <p:timing>
    <p:tnLst>
      <p:par>
        <p:cTn id="1" dur="indefinite" restart="never" nodeType="tmRoot"/>
      </p:par>
    </p:tnLst>
  </p:timing>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6781799" cy="6858000"/>
          </a:xfrm>
          <a:custGeom>
            <a:avLst/>
            <a:gdLst>
              <a:gd name="connsiteX0" fmla="*/ 0 w 6781799"/>
              <a:gd name="connsiteY0" fmla="*/ 0 h 6858000"/>
              <a:gd name="connsiteX1" fmla="*/ 3618136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0" y="0"/>
                </a:moveTo>
                <a:lnTo>
                  <a:pt x="3618136" y="0"/>
                </a:lnTo>
                <a:lnTo>
                  <a:pt x="6781799" y="6858000"/>
                </a:lnTo>
                <a:lnTo>
                  <a:pt x="0" y="6858000"/>
                </a:lnTo>
                <a:close/>
              </a:path>
            </a:pathLst>
          </a:custGeom>
        </p:spPr>
        <p:txBody>
          <a:bodyPr wrap="square">
            <a:noAutofit/>
          </a:bodyPr>
          <a:lstStyle/>
          <a:p>
            <a:endParaRPr lang="en-US"/>
          </a:p>
        </p:txBody>
      </p:sp>
    </p:spTree>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99457" y="1"/>
            <a:ext cx="7391400" cy="6858000"/>
          </a:xfrm>
          <a:custGeom>
            <a:avLst/>
            <a:gdLst>
              <a:gd name="connsiteX0" fmla="*/ 3723825 w 7391400"/>
              <a:gd name="connsiteY0" fmla="*/ 0 h 6858000"/>
              <a:gd name="connsiteX1" fmla="*/ 7391400 w 7391400"/>
              <a:gd name="connsiteY1" fmla="*/ 0 h 6858000"/>
              <a:gd name="connsiteX2" fmla="*/ 3667575 w 7391400"/>
              <a:gd name="connsiteY2" fmla="*/ 6858000 h 6858000"/>
              <a:gd name="connsiteX3" fmla="*/ 0 w 739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91400" h="6858000">
                <a:moveTo>
                  <a:pt x="3723825" y="0"/>
                </a:moveTo>
                <a:lnTo>
                  <a:pt x="7391400" y="0"/>
                </a:lnTo>
                <a:lnTo>
                  <a:pt x="3667575" y="6858000"/>
                </a:lnTo>
                <a:lnTo>
                  <a:pt x="0" y="6858000"/>
                </a:lnTo>
                <a:close/>
              </a:path>
            </a:pathLst>
          </a:custGeom>
        </p:spPr>
        <p:txBody>
          <a:bodyPr wrap="square">
            <a:noAutofit/>
          </a:bodyPr>
          <a:lstStyle/>
          <a:p>
            <a:endParaRPr lang="en-US"/>
          </a:p>
        </p:txBody>
      </p:sp>
    </p:spTree>
  </p:cSld>
  <p:clrMapOvr>
    <a:masterClrMapping/>
  </p:clrMapOvr>
  <p:timing>
    <p:tnLst>
      <p:par>
        <p:cT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141231" y="1183988"/>
            <a:ext cx="6828572" cy="4313626"/>
          </a:xfrm>
          <a:custGeom>
            <a:avLst/>
            <a:gdLst>
              <a:gd name="connsiteX0" fmla="*/ 0 w 6828572"/>
              <a:gd name="connsiteY0" fmla="*/ 0 h 4313626"/>
              <a:gd name="connsiteX1" fmla="*/ 6828572 w 6828572"/>
              <a:gd name="connsiteY1" fmla="*/ 0 h 4313626"/>
              <a:gd name="connsiteX2" fmla="*/ 6828572 w 6828572"/>
              <a:gd name="connsiteY2" fmla="*/ 4313626 h 4313626"/>
              <a:gd name="connsiteX3" fmla="*/ 0 w 6828572"/>
              <a:gd name="connsiteY3" fmla="*/ 4313626 h 4313626"/>
            </a:gdLst>
            <a:ahLst/>
            <a:cxnLst>
              <a:cxn ang="0">
                <a:pos x="connsiteX0" y="connsiteY0"/>
              </a:cxn>
              <a:cxn ang="0">
                <a:pos x="connsiteX1" y="connsiteY1"/>
              </a:cxn>
              <a:cxn ang="0">
                <a:pos x="connsiteX2" y="connsiteY2"/>
              </a:cxn>
              <a:cxn ang="0">
                <a:pos x="connsiteX3" y="connsiteY3"/>
              </a:cxn>
            </a:cxnLst>
            <a:rect l="l" t="t" r="r" b="b"/>
            <a:pathLst>
              <a:path w="6828572" h="4313626">
                <a:moveTo>
                  <a:pt x="0" y="0"/>
                </a:moveTo>
                <a:lnTo>
                  <a:pt x="6828572" y="0"/>
                </a:lnTo>
                <a:lnTo>
                  <a:pt x="6828572" y="4313626"/>
                </a:lnTo>
                <a:lnTo>
                  <a:pt x="0" y="4313626"/>
                </a:lnTo>
                <a:close/>
              </a:path>
            </a:pathLst>
          </a:custGeom>
        </p:spPr>
        <p:txBody>
          <a:bodyPr wrap="square">
            <a:noAutofit/>
          </a:bodyPr>
          <a:lstStyle/>
          <a:p>
            <a:endParaRPr lang="en-US"/>
          </a:p>
        </p:txBody>
      </p:sp>
    </p:spTree>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398076" y="-878668"/>
            <a:ext cx="4449078" cy="6142211"/>
          </a:xfrm>
          <a:custGeom>
            <a:avLst/>
            <a:gdLst>
              <a:gd name="connsiteX0" fmla="*/ 9355 w 4449078"/>
              <a:gd name="connsiteY0" fmla="*/ 0 h 6142211"/>
              <a:gd name="connsiteX1" fmla="*/ 4442841 w 4449078"/>
              <a:gd name="connsiteY1" fmla="*/ 0 h 6142211"/>
              <a:gd name="connsiteX2" fmla="*/ 4449078 w 4449078"/>
              <a:gd name="connsiteY2" fmla="*/ 6859 h 6142211"/>
              <a:gd name="connsiteX3" fmla="*/ 4445959 w 4449078"/>
              <a:gd name="connsiteY3" fmla="*/ 6135352 h 6142211"/>
              <a:gd name="connsiteX4" fmla="*/ 4439723 w 4449078"/>
              <a:gd name="connsiteY4" fmla="*/ 6142211 h 6142211"/>
              <a:gd name="connsiteX5" fmla="*/ 6236 w 4449078"/>
              <a:gd name="connsiteY5" fmla="*/ 6142211 h 6142211"/>
              <a:gd name="connsiteX6" fmla="*/ 0 w 4449078"/>
              <a:gd name="connsiteY6" fmla="*/ 6135352 h 6142211"/>
              <a:gd name="connsiteX7" fmla="*/ 3118 w 4449078"/>
              <a:gd name="connsiteY7" fmla="*/ 6859 h 6142211"/>
              <a:gd name="connsiteX8" fmla="*/ 9355 w 4449078"/>
              <a:gd name="connsiteY8" fmla="*/ 0 h 61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078" h="6142211">
                <a:moveTo>
                  <a:pt x="9355" y="0"/>
                </a:moveTo>
                <a:cubicBezTo>
                  <a:pt x="4442841" y="0"/>
                  <a:pt x="4442841" y="0"/>
                  <a:pt x="4442841" y="0"/>
                </a:cubicBezTo>
                <a:cubicBezTo>
                  <a:pt x="4445959" y="0"/>
                  <a:pt x="4449078" y="3429"/>
                  <a:pt x="4449078" y="6859"/>
                </a:cubicBezTo>
                <a:lnTo>
                  <a:pt x="4445959" y="6135352"/>
                </a:lnTo>
                <a:cubicBezTo>
                  <a:pt x="4445959" y="6138781"/>
                  <a:pt x="4442841" y="6142211"/>
                  <a:pt x="4439723" y="6142211"/>
                </a:cubicBezTo>
                <a:cubicBezTo>
                  <a:pt x="6236" y="6142211"/>
                  <a:pt x="6236" y="6142211"/>
                  <a:pt x="6236" y="6142211"/>
                </a:cubicBezTo>
                <a:cubicBezTo>
                  <a:pt x="3118" y="6142211"/>
                  <a:pt x="0" y="6138781"/>
                  <a:pt x="0" y="6135352"/>
                </a:cubicBezTo>
                <a:cubicBezTo>
                  <a:pt x="3118" y="6859"/>
                  <a:pt x="3118" y="6859"/>
                  <a:pt x="3118" y="6859"/>
                </a:cubicBezTo>
                <a:cubicBezTo>
                  <a:pt x="3118" y="3429"/>
                  <a:pt x="6236" y="0"/>
                  <a:pt x="9355" y="0"/>
                </a:cubicBezTo>
                <a:close/>
              </a:path>
            </a:pathLst>
          </a:custGeom>
        </p:spPr>
        <p:txBody>
          <a:bodyPr wrap="square">
            <a:noAutofit/>
          </a:bodyPr>
          <a:lstStyle/>
          <a:p>
            <a:endParaRPr lang="en-US"/>
          </a:p>
        </p:txBody>
      </p:sp>
    </p:spTree>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605457" y="2025548"/>
            <a:ext cx="3109057" cy="5451108"/>
          </a:xfrm>
          <a:custGeom>
            <a:avLst/>
            <a:gdLst>
              <a:gd name="connsiteX0" fmla="*/ 0 w 3109057"/>
              <a:gd name="connsiteY0" fmla="*/ 0 h 5451108"/>
              <a:gd name="connsiteX1" fmla="*/ 3109057 w 3109057"/>
              <a:gd name="connsiteY1" fmla="*/ 0 h 5451108"/>
              <a:gd name="connsiteX2" fmla="*/ 3109057 w 3109057"/>
              <a:gd name="connsiteY2" fmla="*/ 5451108 h 5451108"/>
              <a:gd name="connsiteX3" fmla="*/ 0 w 3109057"/>
              <a:gd name="connsiteY3" fmla="*/ 5451108 h 5451108"/>
            </a:gdLst>
            <a:ahLst/>
            <a:cxnLst>
              <a:cxn ang="0">
                <a:pos x="connsiteX0" y="connsiteY0"/>
              </a:cxn>
              <a:cxn ang="0">
                <a:pos x="connsiteX1" y="connsiteY1"/>
              </a:cxn>
              <a:cxn ang="0">
                <a:pos x="connsiteX2" y="connsiteY2"/>
              </a:cxn>
              <a:cxn ang="0">
                <a:pos x="connsiteX3" y="connsiteY3"/>
              </a:cxn>
            </a:cxnLst>
            <a:rect l="l" t="t" r="r" b="b"/>
            <a:pathLst>
              <a:path w="3109057" h="5451108">
                <a:moveTo>
                  <a:pt x="0" y="0"/>
                </a:moveTo>
                <a:lnTo>
                  <a:pt x="3109057" y="0"/>
                </a:lnTo>
                <a:lnTo>
                  <a:pt x="3109057" y="5451108"/>
                </a:lnTo>
                <a:lnTo>
                  <a:pt x="0" y="5451108"/>
                </a:lnTo>
                <a:close/>
              </a:path>
            </a:pathLst>
          </a:custGeom>
        </p:spPr>
        <p:txBody>
          <a:bodyPr wrap="square">
            <a:noAutofit/>
          </a:bodyPr>
          <a:lstStyle/>
          <a:p>
            <a:endParaRPr lang="en-US"/>
          </a:p>
        </p:txBody>
      </p:sp>
    </p:spTree>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3661799" y="2912953"/>
            <a:ext cx="4920628" cy="3108373"/>
          </a:xfrm>
          <a:custGeom>
            <a:avLst/>
            <a:gdLst>
              <a:gd name="connsiteX0" fmla="*/ 0 w 4920628"/>
              <a:gd name="connsiteY0" fmla="*/ 0 h 3108373"/>
              <a:gd name="connsiteX1" fmla="*/ 4920628 w 4920628"/>
              <a:gd name="connsiteY1" fmla="*/ 0 h 3108373"/>
              <a:gd name="connsiteX2" fmla="*/ 4920628 w 4920628"/>
              <a:gd name="connsiteY2" fmla="*/ 3108373 h 3108373"/>
              <a:gd name="connsiteX3" fmla="*/ 0 w 4920628"/>
              <a:gd name="connsiteY3" fmla="*/ 3108373 h 3108373"/>
            </a:gdLst>
            <a:ahLst/>
            <a:cxnLst>
              <a:cxn ang="0">
                <a:pos x="connsiteX0" y="connsiteY0"/>
              </a:cxn>
              <a:cxn ang="0">
                <a:pos x="connsiteX1" y="connsiteY1"/>
              </a:cxn>
              <a:cxn ang="0">
                <a:pos x="connsiteX2" y="connsiteY2"/>
              </a:cxn>
              <a:cxn ang="0">
                <a:pos x="connsiteX3" y="connsiteY3"/>
              </a:cxn>
            </a:cxnLst>
            <a:rect l="l" t="t" r="r" b="b"/>
            <a:pathLst>
              <a:path w="4920628" h="3108373">
                <a:moveTo>
                  <a:pt x="0" y="0"/>
                </a:moveTo>
                <a:lnTo>
                  <a:pt x="4920628" y="0"/>
                </a:lnTo>
                <a:lnTo>
                  <a:pt x="4920628" y="3108373"/>
                </a:lnTo>
                <a:lnTo>
                  <a:pt x="0" y="3108373"/>
                </a:lnTo>
                <a:close/>
              </a:path>
            </a:pathLst>
          </a:custGeom>
        </p:spPr>
        <p:txBody>
          <a:bodyPr wrap="square">
            <a:noAutofit/>
          </a:bodyPr>
          <a:lstStyle/>
          <a:p>
            <a:endParaRPr lang="en-US"/>
          </a:p>
        </p:txBody>
      </p:sp>
      <p:sp>
        <p:nvSpPr>
          <p:cNvPr id="25" name="Picture Placeholder 24"/>
          <p:cNvSpPr>
            <a:spLocks noGrp="1"/>
          </p:cNvSpPr>
          <p:nvPr>
            <p:ph type="pic" sz="quarter" idx="11"/>
          </p:nvPr>
        </p:nvSpPr>
        <p:spPr>
          <a:xfrm>
            <a:off x="2161991" y="3753595"/>
            <a:ext cx="1720046" cy="2374624"/>
          </a:xfrm>
          <a:custGeom>
            <a:avLst/>
            <a:gdLst>
              <a:gd name="connsiteX0" fmla="*/ 3616 w 1720046"/>
              <a:gd name="connsiteY0" fmla="*/ 0 h 2374624"/>
              <a:gd name="connsiteX1" fmla="*/ 1717635 w 1720046"/>
              <a:gd name="connsiteY1" fmla="*/ 0 h 2374624"/>
              <a:gd name="connsiteX2" fmla="*/ 1720046 w 1720046"/>
              <a:gd name="connsiteY2" fmla="*/ 2652 h 2374624"/>
              <a:gd name="connsiteX3" fmla="*/ 1718841 w 1720046"/>
              <a:gd name="connsiteY3" fmla="*/ 2371972 h 2374624"/>
              <a:gd name="connsiteX4" fmla="*/ 1716430 w 1720046"/>
              <a:gd name="connsiteY4" fmla="*/ 2374624 h 2374624"/>
              <a:gd name="connsiteX5" fmla="*/ 2411 w 1720046"/>
              <a:gd name="connsiteY5" fmla="*/ 2374624 h 2374624"/>
              <a:gd name="connsiteX6" fmla="*/ 0 w 1720046"/>
              <a:gd name="connsiteY6" fmla="*/ 2371972 h 2374624"/>
              <a:gd name="connsiteX7" fmla="*/ 1205 w 1720046"/>
              <a:gd name="connsiteY7" fmla="*/ 2652 h 2374624"/>
              <a:gd name="connsiteX8" fmla="*/ 3616 w 1720046"/>
              <a:gd name="connsiteY8" fmla="*/ 0 h 237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0046" h="2374624">
                <a:moveTo>
                  <a:pt x="3616" y="0"/>
                </a:moveTo>
                <a:cubicBezTo>
                  <a:pt x="1717635" y="0"/>
                  <a:pt x="1717635" y="0"/>
                  <a:pt x="1717635" y="0"/>
                </a:cubicBezTo>
                <a:cubicBezTo>
                  <a:pt x="1718841" y="0"/>
                  <a:pt x="1720046" y="1326"/>
                  <a:pt x="1720046" y="2652"/>
                </a:cubicBezTo>
                <a:lnTo>
                  <a:pt x="1718841" y="2371972"/>
                </a:lnTo>
                <a:cubicBezTo>
                  <a:pt x="1718841" y="2373298"/>
                  <a:pt x="1717635" y="2374624"/>
                  <a:pt x="1716430" y="2374624"/>
                </a:cubicBezTo>
                <a:cubicBezTo>
                  <a:pt x="2411" y="2374624"/>
                  <a:pt x="2411" y="2374624"/>
                  <a:pt x="2411" y="2374624"/>
                </a:cubicBezTo>
                <a:cubicBezTo>
                  <a:pt x="1205" y="2374624"/>
                  <a:pt x="0" y="2373298"/>
                  <a:pt x="0" y="2371972"/>
                </a:cubicBezTo>
                <a:cubicBezTo>
                  <a:pt x="1205" y="2652"/>
                  <a:pt x="1205" y="2652"/>
                  <a:pt x="1205" y="2652"/>
                </a:cubicBezTo>
                <a:cubicBezTo>
                  <a:pt x="1205" y="1326"/>
                  <a:pt x="2411" y="0"/>
                  <a:pt x="3616" y="0"/>
                </a:cubicBezTo>
                <a:close/>
              </a:path>
            </a:pathLst>
          </a:custGeom>
        </p:spPr>
        <p:txBody>
          <a:bodyPr wrap="square">
            <a:noAutofit/>
          </a:bodyPr>
          <a:lstStyle/>
          <a:p>
            <a:endParaRPr lang="en-US"/>
          </a:p>
        </p:txBody>
      </p:sp>
      <p:sp>
        <p:nvSpPr>
          <p:cNvPr id="29" name="Picture Placeholder 28"/>
          <p:cNvSpPr>
            <a:spLocks noGrp="1"/>
          </p:cNvSpPr>
          <p:nvPr>
            <p:ph type="pic" sz="quarter" idx="12"/>
          </p:nvPr>
        </p:nvSpPr>
        <p:spPr>
          <a:xfrm>
            <a:off x="8736961" y="4688336"/>
            <a:ext cx="842525" cy="1477198"/>
          </a:xfrm>
          <a:custGeom>
            <a:avLst/>
            <a:gdLst>
              <a:gd name="connsiteX0" fmla="*/ 0 w 842525"/>
              <a:gd name="connsiteY0" fmla="*/ 0 h 1477198"/>
              <a:gd name="connsiteX1" fmla="*/ 842525 w 842525"/>
              <a:gd name="connsiteY1" fmla="*/ 0 h 1477198"/>
              <a:gd name="connsiteX2" fmla="*/ 842525 w 842525"/>
              <a:gd name="connsiteY2" fmla="*/ 1477198 h 1477198"/>
              <a:gd name="connsiteX3" fmla="*/ 0 w 842525"/>
              <a:gd name="connsiteY3" fmla="*/ 1477198 h 1477198"/>
            </a:gdLst>
            <a:ahLst/>
            <a:cxnLst>
              <a:cxn ang="0">
                <a:pos x="connsiteX0" y="connsiteY0"/>
              </a:cxn>
              <a:cxn ang="0">
                <a:pos x="connsiteX1" y="connsiteY1"/>
              </a:cxn>
              <a:cxn ang="0">
                <a:pos x="connsiteX2" y="connsiteY2"/>
              </a:cxn>
              <a:cxn ang="0">
                <a:pos x="connsiteX3" y="connsiteY3"/>
              </a:cxn>
            </a:cxnLst>
            <a:rect l="l" t="t" r="r" b="b"/>
            <a:pathLst>
              <a:path w="842525" h="1477198">
                <a:moveTo>
                  <a:pt x="0" y="0"/>
                </a:moveTo>
                <a:lnTo>
                  <a:pt x="842525" y="0"/>
                </a:lnTo>
                <a:lnTo>
                  <a:pt x="842525" y="1477198"/>
                </a:lnTo>
                <a:lnTo>
                  <a:pt x="0" y="1477198"/>
                </a:lnTo>
                <a:close/>
              </a:path>
            </a:pathLst>
          </a:custGeom>
        </p:spPr>
        <p:txBody>
          <a:bodyPr wrap="square">
            <a:noAutofit/>
          </a:bodyPr>
          <a:lstStyle/>
          <a:p>
            <a:endParaRPr lang="en-US"/>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12191999" cy="3022599"/>
          </a:xfrm>
          <a:custGeom>
            <a:avLst/>
            <a:gdLst>
              <a:gd name="connsiteX0" fmla="*/ 0 w 12191999"/>
              <a:gd name="connsiteY0" fmla="*/ 0 h 3022599"/>
              <a:gd name="connsiteX1" fmla="*/ 12191999 w 12191999"/>
              <a:gd name="connsiteY1" fmla="*/ 0 h 3022599"/>
              <a:gd name="connsiteX2" fmla="*/ 12191999 w 12191999"/>
              <a:gd name="connsiteY2" fmla="*/ 3022599 h 3022599"/>
              <a:gd name="connsiteX3" fmla="*/ 0 w 12191999"/>
              <a:gd name="connsiteY3" fmla="*/ 3022599 h 3022599"/>
            </a:gdLst>
            <a:ahLst/>
            <a:cxnLst>
              <a:cxn ang="0">
                <a:pos x="connsiteX0" y="connsiteY0"/>
              </a:cxn>
              <a:cxn ang="0">
                <a:pos x="connsiteX1" y="connsiteY1"/>
              </a:cxn>
              <a:cxn ang="0">
                <a:pos x="connsiteX2" y="connsiteY2"/>
              </a:cxn>
              <a:cxn ang="0">
                <a:pos x="connsiteX3" y="connsiteY3"/>
              </a:cxn>
            </a:cxnLst>
            <a:rect l="l" t="t" r="r" b="b"/>
            <a:pathLst>
              <a:path w="12191999" h="3022599">
                <a:moveTo>
                  <a:pt x="0" y="0"/>
                </a:moveTo>
                <a:lnTo>
                  <a:pt x="12191999" y="0"/>
                </a:lnTo>
                <a:lnTo>
                  <a:pt x="12191999" y="3022599"/>
                </a:lnTo>
                <a:lnTo>
                  <a:pt x="0" y="3022599"/>
                </a:lnTo>
                <a:close/>
              </a:path>
            </a:pathLst>
          </a:custGeom>
        </p:spPr>
        <p:txBody>
          <a:bodyPr wrap="square">
            <a:noAutofit/>
          </a:bodyPr>
          <a:lstStyle/>
          <a:p>
            <a:endParaRPr lang="en-US"/>
          </a:p>
        </p:txBody>
      </p:sp>
    </p:spTree>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720769" y="2372811"/>
            <a:ext cx="2338086" cy="2338086"/>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4926957" y="2372811"/>
            <a:ext cx="2338086" cy="2338086"/>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8133145" y="2372811"/>
            <a:ext cx="2338086" cy="2338086"/>
          </a:xfrm>
          <a:custGeom>
            <a:avLst/>
            <a:gdLst>
              <a:gd name="connsiteX0" fmla="*/ 0 w 2338086"/>
              <a:gd name="connsiteY0" fmla="*/ 0 h 2338086"/>
              <a:gd name="connsiteX1" fmla="*/ 2338086 w 2338086"/>
              <a:gd name="connsiteY1" fmla="*/ 0 h 2338086"/>
              <a:gd name="connsiteX2" fmla="*/ 2338086 w 2338086"/>
              <a:gd name="connsiteY2" fmla="*/ 2338086 h 2338086"/>
              <a:gd name="connsiteX3" fmla="*/ 0 w 2338086"/>
              <a:gd name="connsiteY3" fmla="*/ 2338086 h 2338086"/>
            </a:gdLst>
            <a:ahLst/>
            <a:cxnLst>
              <a:cxn ang="0">
                <a:pos x="connsiteX0" y="connsiteY0"/>
              </a:cxn>
              <a:cxn ang="0">
                <a:pos x="connsiteX1" y="connsiteY1"/>
              </a:cxn>
              <a:cxn ang="0">
                <a:pos x="connsiteX2" y="connsiteY2"/>
              </a:cxn>
              <a:cxn ang="0">
                <a:pos x="connsiteX3" y="connsiteY3"/>
              </a:cxn>
            </a:cxnLst>
            <a:rect l="l" t="t" r="r" b="b"/>
            <a:pathLst>
              <a:path w="2338086" h="2338086">
                <a:moveTo>
                  <a:pt x="0" y="0"/>
                </a:moveTo>
                <a:lnTo>
                  <a:pt x="2338086" y="0"/>
                </a:lnTo>
                <a:lnTo>
                  <a:pt x="2338086" y="2338086"/>
                </a:lnTo>
                <a:lnTo>
                  <a:pt x="0" y="2338086"/>
                </a:lnTo>
                <a:close/>
              </a:path>
            </a:pathLst>
          </a:custGeom>
        </p:spPr>
        <p:txBody>
          <a:bodyPr wrap="square">
            <a:noAutofit/>
          </a:bodyPr>
          <a:lstStyle/>
          <a:p>
            <a:endParaRPr lang="en-US"/>
          </a:p>
        </p:txBody>
      </p:sp>
    </p:spTree>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647461" y="2286530"/>
            <a:ext cx="2068012" cy="2398892"/>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622156" y="1776318"/>
            <a:ext cx="2947686" cy="3419316"/>
          </a:xfrm>
          <a:custGeom>
            <a:avLst/>
            <a:gdLst>
              <a:gd name="connsiteX0" fmla="*/ 1473843 w 2947686"/>
              <a:gd name="connsiteY0" fmla="*/ 0 h 3419316"/>
              <a:gd name="connsiteX1" fmla="*/ 2947686 w 2947686"/>
              <a:gd name="connsiteY1" fmla="*/ 736922 h 3419316"/>
              <a:gd name="connsiteX2" fmla="*/ 2947686 w 2947686"/>
              <a:gd name="connsiteY2" fmla="*/ 2682394 h 3419316"/>
              <a:gd name="connsiteX3" fmla="*/ 1473843 w 2947686"/>
              <a:gd name="connsiteY3" fmla="*/ 3419316 h 3419316"/>
              <a:gd name="connsiteX4" fmla="*/ 0 w 2947686"/>
              <a:gd name="connsiteY4" fmla="*/ 2682394 h 3419316"/>
              <a:gd name="connsiteX5" fmla="*/ 0 w 2947686"/>
              <a:gd name="connsiteY5" fmla="*/ 736922 h 341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686" h="3419316">
                <a:moveTo>
                  <a:pt x="1473843" y="0"/>
                </a:moveTo>
                <a:lnTo>
                  <a:pt x="2947686" y="736922"/>
                </a:lnTo>
                <a:lnTo>
                  <a:pt x="2947686" y="2682394"/>
                </a:lnTo>
                <a:lnTo>
                  <a:pt x="1473843" y="3419316"/>
                </a:lnTo>
                <a:lnTo>
                  <a:pt x="0" y="2682394"/>
                </a:lnTo>
                <a:lnTo>
                  <a:pt x="0" y="736922"/>
                </a:lnTo>
                <a:close/>
              </a:path>
            </a:pathLst>
          </a:custGeom>
        </p:spPr>
        <p:txBody>
          <a:bodyPr wrap="square">
            <a:noAutofit/>
          </a:bodyPr>
          <a:lstStyle/>
          <a:p>
            <a:endParaRPr lang="en-US"/>
          </a:p>
        </p:txBody>
      </p:sp>
      <p:sp>
        <p:nvSpPr>
          <p:cNvPr id="15" name="Picture Placeholder 14"/>
          <p:cNvSpPr>
            <a:spLocks noGrp="1"/>
          </p:cNvSpPr>
          <p:nvPr>
            <p:ph type="pic" sz="quarter" idx="12"/>
          </p:nvPr>
        </p:nvSpPr>
        <p:spPr>
          <a:xfrm>
            <a:off x="8476524" y="2286530"/>
            <a:ext cx="2068012" cy="2398892"/>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Tree>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838200" y="1825625"/>
            <a:ext cx="10515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a:xfrm>
            <a:off x="838200" y="6356350"/>
            <a:ext cx="2743200" cy="365125"/>
          </a:xfrm>
        </p:spPr>
        <p:txBody>
          <a:bodyPr/>
          <a:lstStyle>
            <a:lvl1pPr>
              <a:defRPr/>
            </a:lvl1pPr>
          </a:lstStyle>
          <a:p>
            <a:pPr>
              <a:defRPr/>
            </a:pPr>
            <a:fld id="{1C532432-D84A-B14B-BC80-37512FB79559}" type="datetimeFigureOut">
              <a:rPr lang="en-US" altLang="zh-CN"/>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zh-CN" altLang="en-US"/>
              <a:t>MYNT AI Proprietary &amp; Confidential</a:t>
            </a: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70065772-1411-5146-945E-4AD7899A58F6}" type="slidenum">
              <a:rPr lang="en-US" altLang="zh-CN"/>
            </a:fld>
            <a:endParaRPr lang="en-US" altLang="zh-CN"/>
          </a:p>
        </p:txBody>
      </p:sp>
    </p:spTree>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hasCustomPrompt="1"/>
          </p:nvPr>
        </p:nvSpPr>
        <p:spPr>
          <a:prstGeom prst="rect">
            <a:avLst/>
          </a:prstGeom>
        </p:spPr>
        <p:txBody>
          <a:bodyPr/>
          <a:lstStyle/>
          <a:p>
            <a:pPr lvl="0"/>
            <a:r>
              <a:t>Title Text</a:t>
            </a:r>
          </a:p>
        </p:txBody>
      </p:sp>
      <p:sp>
        <p:nvSpPr>
          <p:cNvPr id="19" name="Shape 19"/>
          <p:cNvSpPr>
            <a:spLocks noGrp="1"/>
          </p:cNvSpPr>
          <p:nvPr>
            <p:ph type="body" idx="1" hasCustomPrompt="1"/>
          </p:nvPr>
        </p:nvSpPr>
        <p:spPr>
          <a:xfrm>
            <a:off x="838200" y="1825625"/>
            <a:ext cx="10515600" cy="4351338"/>
          </a:xfrm>
          <a:prstGeom prst="rect">
            <a:avLst/>
          </a:prstGeom>
        </p:spPr>
        <p:txBody>
          <a:bodyPr/>
          <a:lstStyle/>
          <a:p>
            <a:pPr lvl="0"/>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sz="half" idx="13"/>
          </p:nvPr>
        </p:nvSpPr>
        <p:spPr>
          <a:xfrm>
            <a:off x="2470546" y="366117"/>
            <a:ext cx="7304485" cy="4120479"/>
          </a:xfrm>
          <a:prstGeom prst="rect">
            <a:avLst/>
          </a:prstGeom>
        </p:spPr>
        <p:txBody>
          <a:bodyPr lIns="91439" tIns="45719" rIns="91439" bIns="45719" anchor="t">
            <a:noAutofit/>
          </a:bodyPr>
          <a:lstStyle/>
          <a:p/>
        </p:txBody>
      </p:sp>
      <p:sp>
        <p:nvSpPr>
          <p:cNvPr id="21" name="标题文本"/>
          <p:cNvSpPr txBox="1">
            <a:spLocks noGrp="1"/>
          </p:cNvSpPr>
          <p:nvPr>
            <p:ph type="title" hasCustomPrompt="1"/>
          </p:nvPr>
        </p:nvSpPr>
        <p:spPr>
          <a:xfrm>
            <a:off x="2416969" y="4857750"/>
            <a:ext cx="7358063" cy="901899"/>
          </a:xfrm>
          <a:prstGeom prst="rect">
            <a:avLst/>
          </a:prstGeom>
        </p:spPr>
        <p:txBody>
          <a:bodyPr/>
          <a:lstStyle/>
          <a:p>
            <a:r>
              <a:t>标题文本</a:t>
            </a:r>
          </a:p>
        </p:txBody>
      </p:sp>
      <p:sp>
        <p:nvSpPr>
          <p:cNvPr id="22" name="正文级别 1…"/>
          <p:cNvSpPr txBox="1">
            <a:spLocks noGrp="1"/>
          </p:cNvSpPr>
          <p:nvPr>
            <p:ph type="body" sz="quarter" idx="1" hasCustomPrompt="1"/>
          </p:nvPr>
        </p:nvSpPr>
        <p:spPr>
          <a:xfrm>
            <a:off x="2416969" y="5759648"/>
            <a:ext cx="7358063" cy="794743"/>
          </a:xfrm>
          <a:prstGeom prst="rect">
            <a:avLst/>
          </a:prstGeom>
        </p:spPr>
        <p:txBody>
          <a:bodyPr anchor="t"/>
          <a:lstStyle>
            <a:lvl1pPr marL="0" indent="0" algn="ctr">
              <a:spcBef>
                <a:spcPts val="0"/>
              </a:spcBef>
              <a:buSzTx/>
              <a:buNone/>
            </a:lvl1pPr>
            <a:lvl2pPr marL="0" indent="114300" algn="ctr">
              <a:spcBef>
                <a:spcPts val="0"/>
              </a:spcBef>
              <a:buSzTx/>
              <a:buNone/>
            </a:lvl2pPr>
            <a:lvl3pPr marL="0" indent="228600" algn="ctr">
              <a:spcBef>
                <a:spcPts val="0"/>
              </a:spcBef>
              <a:buSzTx/>
              <a:buNone/>
            </a:lvl3pPr>
            <a:lvl4pPr marL="0" indent="342900" algn="ctr">
              <a:spcBef>
                <a:spcPts val="0"/>
              </a:spcBef>
              <a:buSzTx/>
              <a:buNone/>
            </a:lvl4pPr>
            <a:lvl5pPr marL="0" indent="457200" algn="ctr">
              <a:spcBef>
                <a:spcPts val="0"/>
              </a:spcBef>
              <a:buSzTx/>
              <a:buNone/>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835401"/>
            <a:ext cx="12191999" cy="3022599"/>
          </a:xfrm>
          <a:custGeom>
            <a:avLst/>
            <a:gdLst>
              <a:gd name="connsiteX0" fmla="*/ 0 w 12191999"/>
              <a:gd name="connsiteY0" fmla="*/ 0 h 3022599"/>
              <a:gd name="connsiteX1" fmla="*/ 12191999 w 12191999"/>
              <a:gd name="connsiteY1" fmla="*/ 0 h 3022599"/>
              <a:gd name="connsiteX2" fmla="*/ 12191999 w 12191999"/>
              <a:gd name="connsiteY2" fmla="*/ 3022599 h 3022599"/>
              <a:gd name="connsiteX3" fmla="*/ 0 w 12191999"/>
              <a:gd name="connsiteY3" fmla="*/ 3022599 h 3022599"/>
            </a:gdLst>
            <a:ahLst/>
            <a:cxnLst>
              <a:cxn ang="0">
                <a:pos x="connsiteX0" y="connsiteY0"/>
              </a:cxn>
              <a:cxn ang="0">
                <a:pos x="connsiteX1" y="connsiteY1"/>
              </a:cxn>
              <a:cxn ang="0">
                <a:pos x="connsiteX2" y="connsiteY2"/>
              </a:cxn>
              <a:cxn ang="0">
                <a:pos x="connsiteX3" y="connsiteY3"/>
              </a:cxn>
            </a:cxnLst>
            <a:rect l="l" t="t" r="r" b="b"/>
            <a:pathLst>
              <a:path w="12191999" h="3022599">
                <a:moveTo>
                  <a:pt x="0" y="0"/>
                </a:moveTo>
                <a:lnTo>
                  <a:pt x="12191999" y="0"/>
                </a:lnTo>
                <a:lnTo>
                  <a:pt x="12191999" y="3022599"/>
                </a:lnTo>
                <a:lnTo>
                  <a:pt x="0" y="3022599"/>
                </a:lnTo>
                <a:close/>
              </a:path>
            </a:pathLst>
          </a:custGeom>
        </p:spPr>
        <p:txBody>
          <a:bodyPr wrap="square">
            <a:noAutofit/>
          </a:bodyPr>
          <a:lstStyle/>
          <a:p>
            <a:endParaRPr lang="en-US"/>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985261" y="0"/>
            <a:ext cx="5206738" cy="6858000"/>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5206738" cy="6858000"/>
          </a:xfrm>
          <a:custGeom>
            <a:avLst/>
            <a:gdLst>
              <a:gd name="connsiteX0" fmla="*/ 0 w 5206738"/>
              <a:gd name="connsiteY0" fmla="*/ 0 h 6858000"/>
              <a:gd name="connsiteX1" fmla="*/ 5206738 w 5206738"/>
              <a:gd name="connsiteY1" fmla="*/ 0 h 6858000"/>
              <a:gd name="connsiteX2" fmla="*/ 5206738 w 5206738"/>
              <a:gd name="connsiteY2" fmla="*/ 6858000 h 6858000"/>
              <a:gd name="connsiteX3" fmla="*/ 0 w 52067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06738" h="6858000">
                <a:moveTo>
                  <a:pt x="0" y="0"/>
                </a:moveTo>
                <a:lnTo>
                  <a:pt x="5206738" y="0"/>
                </a:lnTo>
                <a:lnTo>
                  <a:pt x="5206738" y="6858000"/>
                </a:lnTo>
                <a:lnTo>
                  <a:pt x="0" y="6858000"/>
                </a:lnTo>
                <a:close/>
              </a:path>
            </a:pathLst>
          </a:custGeom>
        </p:spPr>
        <p:txBody>
          <a:bodyPr wrap="square">
            <a:noAutofit/>
          </a:bodyPr>
          <a:lstStyle/>
          <a:p>
            <a:endParaRPr lang="en-US"/>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46667" y="214460"/>
            <a:ext cx="7946796" cy="6429081"/>
          </a:xfrm>
          <a:custGeom>
            <a:avLst/>
            <a:gdLst>
              <a:gd name="connsiteX0" fmla="*/ 0 w 7946796"/>
              <a:gd name="connsiteY0" fmla="*/ 0 h 6429081"/>
              <a:gd name="connsiteX1" fmla="*/ 7946796 w 7946796"/>
              <a:gd name="connsiteY1" fmla="*/ 0 h 6429081"/>
              <a:gd name="connsiteX2" fmla="*/ 7946796 w 7946796"/>
              <a:gd name="connsiteY2" fmla="*/ 6429081 h 6429081"/>
              <a:gd name="connsiteX3" fmla="*/ 0 w 7946796"/>
              <a:gd name="connsiteY3" fmla="*/ 6429081 h 6429081"/>
            </a:gdLst>
            <a:ahLst/>
            <a:cxnLst>
              <a:cxn ang="0">
                <a:pos x="connsiteX0" y="connsiteY0"/>
              </a:cxn>
              <a:cxn ang="0">
                <a:pos x="connsiteX1" y="connsiteY1"/>
              </a:cxn>
              <a:cxn ang="0">
                <a:pos x="connsiteX2" y="connsiteY2"/>
              </a:cxn>
              <a:cxn ang="0">
                <a:pos x="connsiteX3" y="connsiteY3"/>
              </a:cxn>
            </a:cxnLst>
            <a:rect l="l" t="t" r="r" b="b"/>
            <a:pathLst>
              <a:path w="7946796" h="6429081">
                <a:moveTo>
                  <a:pt x="0" y="0"/>
                </a:moveTo>
                <a:lnTo>
                  <a:pt x="7946796" y="0"/>
                </a:lnTo>
                <a:lnTo>
                  <a:pt x="7946796" y="6429081"/>
                </a:lnTo>
                <a:lnTo>
                  <a:pt x="0" y="6429081"/>
                </a:lnTo>
                <a:close/>
              </a:path>
            </a:pathLst>
          </a:custGeom>
        </p:spPr>
        <p:txBody>
          <a:bodyPr wrap="square">
            <a:noAutofit/>
          </a:bodyPr>
          <a:lstStyle/>
          <a:p>
            <a:endParaRPr lang="en-US"/>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3874416" y="-1"/>
            <a:ext cx="2564091" cy="6858000"/>
          </a:xfrm>
          <a:custGeom>
            <a:avLst/>
            <a:gdLst>
              <a:gd name="connsiteX0" fmla="*/ 0 w 2564091"/>
              <a:gd name="connsiteY0" fmla="*/ 0 h 6858000"/>
              <a:gd name="connsiteX1" fmla="*/ 2564091 w 2564091"/>
              <a:gd name="connsiteY1" fmla="*/ 0 h 6858000"/>
              <a:gd name="connsiteX2" fmla="*/ 2564091 w 2564091"/>
              <a:gd name="connsiteY2" fmla="*/ 6858000 h 6858000"/>
              <a:gd name="connsiteX3" fmla="*/ 0 w 25640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64091" h="6858000">
                <a:moveTo>
                  <a:pt x="0" y="0"/>
                </a:moveTo>
                <a:lnTo>
                  <a:pt x="2564091" y="0"/>
                </a:lnTo>
                <a:lnTo>
                  <a:pt x="2564091" y="6858000"/>
                </a:lnTo>
                <a:lnTo>
                  <a:pt x="0" y="6858000"/>
                </a:lnTo>
                <a:close/>
              </a:path>
            </a:pathLst>
          </a:custGeom>
        </p:spPr>
        <p:txBody>
          <a:bodyPr wrap="square">
            <a:noAutofit/>
          </a:bodyPr>
          <a:lstStyle/>
          <a:p>
            <a:endParaRPr lang="en-US"/>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10"/>
          <p:cNvSpPr>
            <a:spLocks noGrp="1"/>
          </p:cNvSpPr>
          <p:nvPr>
            <p:ph type="pic" sz="quarter" idx="10"/>
          </p:nvPr>
        </p:nvSpPr>
        <p:spPr>
          <a:xfrm>
            <a:off x="7362683" y="-1"/>
            <a:ext cx="2564091" cy="6858000"/>
          </a:xfrm>
          <a:custGeom>
            <a:avLst/>
            <a:gdLst>
              <a:gd name="connsiteX0" fmla="*/ 0 w 2564091"/>
              <a:gd name="connsiteY0" fmla="*/ 0 h 6858000"/>
              <a:gd name="connsiteX1" fmla="*/ 2564091 w 2564091"/>
              <a:gd name="connsiteY1" fmla="*/ 0 h 6858000"/>
              <a:gd name="connsiteX2" fmla="*/ 2564091 w 2564091"/>
              <a:gd name="connsiteY2" fmla="*/ 6858000 h 6858000"/>
              <a:gd name="connsiteX3" fmla="*/ 0 w 25640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64091" h="6858000">
                <a:moveTo>
                  <a:pt x="0" y="0"/>
                </a:moveTo>
                <a:lnTo>
                  <a:pt x="2564091" y="0"/>
                </a:lnTo>
                <a:lnTo>
                  <a:pt x="2564091" y="6858000"/>
                </a:lnTo>
                <a:lnTo>
                  <a:pt x="0" y="6858000"/>
                </a:lnTo>
                <a:close/>
              </a:path>
            </a:pathLst>
          </a:custGeom>
        </p:spPr>
        <p:txBody>
          <a:bodyPr wrap="square">
            <a:noAutofit/>
          </a:bodyPr>
          <a:lstStyle/>
          <a:p>
            <a:endParaRPr lang="en-US"/>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6" Type="http://schemas.openxmlformats.org/officeDocument/2006/relationships/theme" Target="../theme/theme1.xml"/><Relationship Id="rId35" Type="http://schemas.openxmlformats.org/officeDocument/2006/relationships/image" Target="../media/image1.png"/><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US" dirty="0"/>
          </a:p>
        </p:txBody>
      </p:sp>
      <p:sp>
        <p:nvSpPr>
          <p:cNvPr id="5" name="Footer Placeholder 4"/>
          <p:cNvSpPr>
            <a:spLocks noGrp="1"/>
          </p:cNvSpPr>
          <p:nvPr>
            <p:ph type="ftr" sz="quarter" idx="3"/>
          </p:nvPr>
        </p:nvSpPr>
        <p:spPr>
          <a:xfrm>
            <a:off x="272415" y="6270625"/>
            <a:ext cx="2207260" cy="365125"/>
          </a:xfrm>
          <a:prstGeom prst="rect">
            <a:avLst/>
          </a:prstGeom>
        </p:spPr>
        <p:txBody>
          <a:bodyPr vert="horz" lIns="91440" tIns="45720" rIns="91440" bIns="45720" rtlCol="0" anchor="ctr"/>
          <a:lstStyle>
            <a:lvl1pPr algn="l">
              <a:defRPr sz="1000" b="0" i="0">
                <a:solidFill>
                  <a:schemeClr val="tx1">
                    <a:tint val="75000"/>
                  </a:schemeClr>
                </a:solidFill>
                <a:latin typeface="Arial" panose="02080604020202020204" pitchFamily="34" charset="0"/>
                <a:ea typeface="Roboto Thin" charset="0"/>
                <a:cs typeface="Arial" panose="02080604020202020204" pitchFamily="34" charset="0"/>
              </a:defRPr>
            </a:lvl1pPr>
          </a:lstStyle>
          <a:p>
            <a:r>
              <a:rPr lang="en-US"/>
              <a:t>MYNT AI Proprietary &amp; Confidential</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b="0" i="0">
                <a:solidFill>
                  <a:schemeClr val="tx1">
                    <a:tint val="75000"/>
                  </a:schemeClr>
                </a:solidFill>
                <a:latin typeface="Roboto Thin" charset="0"/>
                <a:ea typeface="Roboto Thin" charset="0"/>
                <a:cs typeface="Roboto Thin" charset="0"/>
              </a:defRPr>
            </a:lvl1pPr>
          </a:lstStyle>
          <a:p>
            <a:fld id="{56D17385-44AA-6B46-9360-168AB6633C5A}" type="slidenum">
              <a:rPr lang="en-US" smtClean="0"/>
            </a:fld>
            <a:endParaRPr lang="en-US"/>
          </a:p>
        </p:txBody>
      </p:sp>
      <p:pic>
        <p:nvPicPr>
          <p:cNvPr id="15" name="图片 10" descr="logo-01-01"/>
          <p:cNvPicPr>
            <a:picLocks noChangeAspect="1"/>
          </p:cNvPicPr>
          <p:nvPr userDrawn="1"/>
        </p:nvPicPr>
        <p:blipFill>
          <a:blip r:embed="rId35"/>
          <a:stretch>
            <a:fillRect/>
          </a:stretch>
        </p:blipFill>
        <p:spPr>
          <a:xfrm>
            <a:off x="10345191" y="78923"/>
            <a:ext cx="1677353" cy="4079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2400" b="0" i="0" kern="1200">
          <a:solidFill>
            <a:schemeClr val="tx1"/>
          </a:solidFill>
          <a:latin typeface="Roboto Thin" charset="0"/>
          <a:ea typeface="Roboto Thin" charset="0"/>
          <a:cs typeface="Roboto Thin" charset="0"/>
        </a:defRPr>
      </a:lvl1pPr>
    </p:titleStyle>
    <p:bodyStyle>
      <a:lvl1pPr marL="0" indent="0" algn="l" defTabSz="914400" rtl="0" eaLnBrk="1" latinLnBrk="0" hangingPunct="1">
        <a:lnSpc>
          <a:spcPct val="90000"/>
        </a:lnSpc>
        <a:spcBef>
          <a:spcPts val="1000"/>
        </a:spcBef>
        <a:buFont typeface="Arial" panose="020B0604020202020204"/>
        <a:buNone/>
        <a:defRPr sz="1400" b="0" i="0" kern="1200">
          <a:solidFill>
            <a:schemeClr val="tx1"/>
          </a:solidFill>
          <a:latin typeface="Roboto Thin" charset="0"/>
          <a:ea typeface="Roboto Thin" charset="0"/>
          <a:cs typeface="Roboto Thin" charset="0"/>
        </a:defRPr>
      </a:lvl1pPr>
      <a:lvl2pPr marL="685800" indent="-228600" algn="l" defTabSz="914400" rtl="0" eaLnBrk="1" latinLnBrk="0" hangingPunct="1">
        <a:lnSpc>
          <a:spcPct val="90000"/>
        </a:lnSpc>
        <a:spcBef>
          <a:spcPts val="500"/>
        </a:spcBef>
        <a:buFont typeface="Arial" panose="020B0604020202020204"/>
        <a:buChar char="•"/>
        <a:defRPr sz="800" b="0" i="0" kern="1200">
          <a:solidFill>
            <a:schemeClr val="tx1"/>
          </a:solidFill>
          <a:latin typeface="Roboto Thin" charset="0"/>
          <a:ea typeface="Roboto Thin" charset="0"/>
          <a:cs typeface="Roboto Thin" charset="0"/>
        </a:defRPr>
      </a:lvl2pPr>
      <a:lvl3pPr marL="1143000" indent="-228600" algn="l" defTabSz="914400" rtl="0" eaLnBrk="1" latinLnBrk="0" hangingPunct="1">
        <a:lnSpc>
          <a:spcPct val="90000"/>
        </a:lnSpc>
        <a:spcBef>
          <a:spcPts val="500"/>
        </a:spcBef>
        <a:buFont typeface="Arial" panose="020B0604020202020204"/>
        <a:buChar char="•"/>
        <a:defRPr sz="800" b="0" i="0" kern="1200">
          <a:solidFill>
            <a:schemeClr val="tx1"/>
          </a:solidFill>
          <a:latin typeface="Roboto Thin" charset="0"/>
          <a:ea typeface="Roboto Thin" charset="0"/>
          <a:cs typeface="Roboto Thin" charset="0"/>
        </a:defRPr>
      </a:lvl3pPr>
      <a:lvl4pPr marL="1600200" indent="-228600" algn="l" defTabSz="914400" rtl="0" eaLnBrk="1" latinLnBrk="0" hangingPunct="1">
        <a:lnSpc>
          <a:spcPct val="90000"/>
        </a:lnSpc>
        <a:spcBef>
          <a:spcPts val="500"/>
        </a:spcBef>
        <a:buFont typeface="Arial" panose="020B0604020202020204"/>
        <a:buChar char="•"/>
        <a:defRPr sz="800" b="0" i="0" kern="1200">
          <a:solidFill>
            <a:schemeClr val="tx1"/>
          </a:solidFill>
          <a:latin typeface="Roboto Thin" charset="0"/>
          <a:ea typeface="Roboto Thin" charset="0"/>
          <a:cs typeface="Roboto Thin" charset="0"/>
        </a:defRPr>
      </a:lvl4pPr>
      <a:lvl5pPr marL="2057400" indent="-228600" algn="l" defTabSz="914400" rtl="0" eaLnBrk="1" latinLnBrk="0" hangingPunct="1">
        <a:lnSpc>
          <a:spcPct val="90000"/>
        </a:lnSpc>
        <a:spcBef>
          <a:spcPts val="500"/>
        </a:spcBef>
        <a:buFont typeface="Arial" panose="020B0604020202020204"/>
        <a:buChar char="•"/>
        <a:defRPr sz="800" b="0" i="0" kern="1200">
          <a:solidFill>
            <a:schemeClr val="tx1"/>
          </a:solidFill>
          <a:latin typeface="Roboto Thin" charset="0"/>
          <a:ea typeface="Roboto Thin" charset="0"/>
          <a:cs typeface="Roboto Thin" charset="0"/>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4.xml"/><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3.xml"/><Relationship Id="rId2" Type="http://schemas.openxmlformats.org/officeDocument/2006/relationships/image" Target="../media/image3.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3.xml"/><Relationship Id="rId2" Type="http://schemas.openxmlformats.org/officeDocument/2006/relationships/image" Target="../media/image3.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3"/>
          <p:cNvPicPr>
            <a:picLocks noChangeAspect="1"/>
          </p:cNvPicPr>
          <p:nvPr/>
        </p:nvPicPr>
        <p:blipFill>
          <a:blip r:embed="rId1"/>
          <a:stretch>
            <a:fillRect/>
          </a:stretch>
        </p:blipFill>
        <p:spPr>
          <a:xfrm>
            <a:off x="-22860" y="-3810"/>
            <a:ext cx="12212955" cy="6870065"/>
          </a:xfrm>
          <a:prstGeom prst="rect">
            <a:avLst/>
          </a:prstGeom>
        </p:spPr>
      </p:pic>
      <p:sp>
        <p:nvSpPr>
          <p:cNvPr id="7" name="文本框 6"/>
          <p:cNvSpPr txBox="1"/>
          <p:nvPr/>
        </p:nvSpPr>
        <p:spPr>
          <a:xfrm>
            <a:off x="1729105" y="2145665"/>
            <a:ext cx="9109710" cy="829945"/>
          </a:xfrm>
          <a:prstGeom prst="rect">
            <a:avLst/>
          </a:prstGeom>
          <a:noFill/>
        </p:spPr>
        <p:txBody>
          <a:bodyPr wrap="square" rtlCol="0">
            <a:spAutoFit/>
          </a:bodyPr>
          <a:lstStyle/>
          <a:p>
            <a:pPr>
              <a:lnSpc>
                <a:spcPct val="100000"/>
              </a:lnSpc>
              <a:spcBef>
                <a:spcPts val="0"/>
              </a:spcBef>
              <a:spcAft>
                <a:spcPts val="0"/>
              </a:spcAft>
            </a:pPr>
            <a:r>
              <a:rPr lang="x-none" sz="4800" b="1" dirty="0" smtClean="0">
                <a:solidFill>
                  <a:schemeClr val="tx1"/>
                </a:solidFill>
                <a:latin typeface="微软雅黑" panose="020B0503020204020204" charset="-122"/>
                <a:ea typeface="微软雅黑" panose="020B0503020204020204" charset="-122"/>
                <a:cs typeface="微软雅黑" panose="020B0503020204020204" charset="-122"/>
              </a:rPr>
              <a:t>mynt-eye-sdk 架构新旧版本差异</a:t>
            </a:r>
            <a:endParaRPr lang="x-none" sz="4800" b="1"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1737995" y="3916680"/>
            <a:ext cx="3826510" cy="368300"/>
          </a:xfrm>
          <a:prstGeom prst="rect">
            <a:avLst/>
          </a:prstGeom>
          <a:noFill/>
        </p:spPr>
        <p:txBody>
          <a:bodyPr wrap="square" rtlCol="0">
            <a:spAutoFit/>
          </a:bodyPr>
          <a:lstStyle/>
          <a:p>
            <a:r>
              <a:rPr lang="x-none" b="1" dirty="0" smtClean="0">
                <a:latin typeface="微软雅黑" panose="020B0503020204020204" charset="-122"/>
                <a:ea typeface="微软雅黑" panose="020B0503020204020204" charset="-122"/>
                <a:cs typeface="微软雅黑" panose="020B0503020204020204" charset="-122"/>
                <a:sym typeface="+mn-ea"/>
              </a:rPr>
              <a:t>改进的部分和优劣点权衡探讨</a:t>
            </a:r>
            <a:endParaRPr lang="x-none" b="1" dirty="0" smtClean="0">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2024380" y="5641975"/>
            <a:ext cx="1657985" cy="306705"/>
          </a:xfrm>
          <a:prstGeom prst="rect">
            <a:avLst/>
          </a:prstGeom>
          <a:noFill/>
        </p:spPr>
        <p:txBody>
          <a:bodyPr wrap="square" rtlCol="0">
            <a:spAutoFit/>
          </a:bodyPr>
          <a:lstStyle/>
          <a:p>
            <a:r>
              <a:rPr lang="zh-CN" altLang="en-US" sz="1400">
                <a:solidFill>
                  <a:schemeClr val="tx1"/>
                </a:solidFill>
                <a:latin typeface="微软雅黑" panose="020B0503020204020204" charset="-122"/>
                <a:ea typeface="微软雅黑" panose="020B0503020204020204" charset="-122"/>
                <a:cs typeface="微软雅黑" panose="020B0503020204020204" charset="-122"/>
              </a:rPr>
              <a:t>演讲人 </a:t>
            </a:r>
            <a:r>
              <a:rPr lang="x-none" altLang="zh-CN" sz="1400">
                <a:solidFill>
                  <a:schemeClr val="tx1"/>
                </a:solidFill>
                <a:latin typeface="微软雅黑" panose="020B0503020204020204" charset="-122"/>
                <a:ea typeface="微软雅黑" panose="020B0503020204020204" charset="-122"/>
                <a:cs typeface="微软雅黑" panose="020B0503020204020204" charset="-122"/>
              </a:rPr>
              <a:t>Tiny</a:t>
            </a:r>
            <a:endParaRPr lang="x-none" altLang="zh-CN" sz="14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1871345" y="5714365"/>
            <a:ext cx="144000" cy="144000"/>
          </a:xfrm>
          <a:prstGeom prst="rect">
            <a:avLst/>
          </a:prstGeom>
          <a:solidFill>
            <a:srgbClr val="47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MYNT黑色logo"/>
          <p:cNvPicPr>
            <a:picLocks noChangeAspect="1"/>
          </p:cNvPicPr>
          <p:nvPr/>
        </p:nvPicPr>
        <p:blipFill>
          <a:blip r:embed="rId2"/>
          <a:stretch>
            <a:fillRect/>
          </a:stretch>
        </p:blipFill>
        <p:spPr>
          <a:xfrm>
            <a:off x="1871345" y="1564640"/>
            <a:ext cx="1038860" cy="25273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
          <p:cNvPicPr>
            <a:picLocks noChangeAspect="1"/>
          </p:cNvPicPr>
          <p:nvPr/>
        </p:nvPicPr>
        <p:blipFill>
          <a:blip r:embed="rId1"/>
          <a:stretch>
            <a:fillRect/>
          </a:stretch>
        </p:blipFill>
        <p:spPr>
          <a:xfrm>
            <a:off x="-3175" y="-12700"/>
            <a:ext cx="12238990" cy="6884670"/>
          </a:xfrm>
          <a:prstGeom prst="rect">
            <a:avLst/>
          </a:prstGeom>
        </p:spPr>
      </p:pic>
      <p:sp>
        <p:nvSpPr>
          <p:cNvPr id="23" name="TextBox 22"/>
          <p:cNvSpPr txBox="1"/>
          <p:nvPr/>
        </p:nvSpPr>
        <p:spPr>
          <a:xfrm>
            <a:off x="6285230" y="1569085"/>
            <a:ext cx="4135755" cy="583565"/>
          </a:xfrm>
          <a:prstGeom prst="rect">
            <a:avLst/>
          </a:prstGeom>
          <a:noFill/>
        </p:spPr>
        <p:txBody>
          <a:bodyPr wrap="square" rtlCol="0">
            <a:spAutoFit/>
          </a:bodyPr>
          <a:p>
            <a:pPr algn="l"/>
            <a:r>
              <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熟悉友好的词汇</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8" name="文本框 7"/>
          <p:cNvSpPr txBox="1"/>
          <p:nvPr/>
        </p:nvSpPr>
        <p:spPr>
          <a:xfrm>
            <a:off x="6285230" y="2363470"/>
            <a:ext cx="4636135" cy="1124585"/>
          </a:xfrm>
          <a:prstGeom prst="rect">
            <a:avLst/>
          </a:prstGeom>
          <a:noFill/>
        </p:spPr>
        <p:txBody>
          <a:bodyPr wrap="square" rtlCol="0">
            <a:spAutoFit/>
          </a:bodyPr>
          <a:p>
            <a:pPr algn="l">
              <a:lnSpc>
                <a:spcPct val="120000"/>
              </a:lnSpc>
              <a:spcBef>
                <a:spcPts val="1000"/>
              </a:spcBef>
              <a:spcAft>
                <a:spcPts val="0"/>
              </a:spcAft>
            </a:pPr>
            <a:r>
              <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使用熟悉的，可以理解的单词和短语，我们要尽量避免使用普通听众可能不理解的缩略语和技术术语，同时避免使用威风凛凛的语言，听众会解读为自己被等级划分或者恩赐了，这样不友好。</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9" name="矩形 8"/>
          <p:cNvSpPr/>
          <p:nvPr/>
        </p:nvSpPr>
        <p:spPr>
          <a:xfrm>
            <a:off x="6421120" y="4599940"/>
            <a:ext cx="4320000" cy="10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6421120" y="4599940"/>
            <a:ext cx="3600000" cy="106680"/>
          </a:xfrm>
          <a:prstGeom prst="rect">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10084435" y="4177030"/>
            <a:ext cx="628015" cy="349250"/>
          </a:xfrm>
          <a:prstGeom prst="rect">
            <a:avLst/>
          </a:prstGeom>
          <a:noFill/>
        </p:spPr>
        <p:txBody>
          <a:bodyPr wrap="square" rtlCol="0">
            <a:spAutoFit/>
          </a:bodyPr>
          <a:p>
            <a:pPr algn="l">
              <a:lnSpc>
                <a:spcPct val="120000"/>
              </a:lnSpc>
              <a:spcBef>
                <a:spcPts val="1000"/>
              </a:spcBef>
              <a:spcAft>
                <a:spcPts val="0"/>
              </a:spcAft>
            </a:pPr>
            <a:r>
              <a:rPr lang="en-US" altLang="zh-CN" sz="1400" dirty="0" smtClean="0">
                <a:solidFill>
                  <a:schemeClr val="tx1"/>
                </a:solidFill>
                <a:latin typeface="Arial" panose="02080604020202020204" pitchFamily="34" charset="0"/>
                <a:ea typeface="微软雅黑" panose="020B0503020204020204" charset="-122"/>
                <a:cs typeface="Arial" panose="02080604020202020204" pitchFamily="34" charset="0"/>
                <a:sym typeface="+mn-ea"/>
              </a:rPr>
              <a:t>80%</a:t>
            </a:r>
            <a:endParaRPr lang="en-US" altLang="zh-CN" sz="1400" dirty="0" smtClean="0">
              <a:solidFill>
                <a:schemeClr val="tx1"/>
              </a:solidFill>
              <a:latin typeface="Arial" panose="02080604020202020204" pitchFamily="34" charset="0"/>
              <a:ea typeface="微软雅黑" panose="020B0503020204020204" charset="-122"/>
              <a:cs typeface="Arial" panose="02080604020202020204" pitchFamily="34" charset="0"/>
              <a:sym typeface="+mn-ea"/>
            </a:endParaRPr>
          </a:p>
        </p:txBody>
      </p:sp>
      <p:sp>
        <p:nvSpPr>
          <p:cNvPr id="17" name="文本框 16"/>
          <p:cNvSpPr txBox="1"/>
          <p:nvPr/>
        </p:nvSpPr>
        <p:spPr>
          <a:xfrm>
            <a:off x="6335395" y="4117975"/>
            <a:ext cx="1894840" cy="368300"/>
          </a:xfrm>
          <a:prstGeom prst="rect">
            <a:avLst/>
          </a:prstGeom>
          <a:noFill/>
        </p:spPr>
        <p:txBody>
          <a:bodyPr wrap="square" rtlCol="0">
            <a:spAutoFit/>
          </a:bodyPr>
          <a:p>
            <a:pPr algn="l"/>
            <a:r>
              <a:rPr lang="zh-CN" altLang="en-US" smtClean="0">
                <a:solidFill>
                  <a:schemeClr val="tx1"/>
                </a:solidFill>
                <a:latin typeface="微软雅黑" panose="020B0503020204020204" charset="-122"/>
                <a:ea typeface="微软雅黑" panose="020B0503020204020204" charset="-122"/>
              </a:rPr>
              <a:t>第二级标题</a:t>
            </a:r>
            <a:endParaRPr lang="zh-CN" altLang="en-US" dirty="0" smtClean="0">
              <a:solidFill>
                <a:schemeClr val="tx1"/>
              </a:solidFill>
              <a:latin typeface="微软雅黑" panose="020B0503020204020204" charset="-122"/>
              <a:ea typeface="微软雅黑" panose="020B0503020204020204" charset="-122"/>
            </a:endParaRPr>
          </a:p>
        </p:txBody>
      </p:sp>
      <p:sp>
        <p:nvSpPr>
          <p:cNvPr id="18" name="矩形 17"/>
          <p:cNvSpPr/>
          <p:nvPr/>
        </p:nvSpPr>
        <p:spPr>
          <a:xfrm>
            <a:off x="6421120" y="5536565"/>
            <a:ext cx="4320000" cy="10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6421120" y="5536565"/>
            <a:ext cx="2520000" cy="106680"/>
          </a:xfrm>
          <a:prstGeom prst="rect">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10084435" y="5100955"/>
            <a:ext cx="628015" cy="349250"/>
          </a:xfrm>
          <a:prstGeom prst="rect">
            <a:avLst/>
          </a:prstGeom>
          <a:noFill/>
        </p:spPr>
        <p:txBody>
          <a:bodyPr wrap="square" rtlCol="0">
            <a:spAutoFit/>
          </a:bodyPr>
          <a:p>
            <a:pPr algn="l">
              <a:lnSpc>
                <a:spcPct val="120000"/>
              </a:lnSpc>
              <a:spcBef>
                <a:spcPts val="1000"/>
              </a:spcBef>
              <a:spcAft>
                <a:spcPts val="0"/>
              </a:spcAft>
            </a:pPr>
            <a:r>
              <a:rPr lang="en-US" altLang="zh-CN" sz="1400" dirty="0" smtClean="0">
                <a:solidFill>
                  <a:schemeClr val="tx1"/>
                </a:solidFill>
                <a:latin typeface="Arial" panose="02080604020202020204" pitchFamily="34" charset="0"/>
                <a:ea typeface="微软雅黑" panose="020B0503020204020204" charset="-122"/>
                <a:cs typeface="Arial" panose="02080604020202020204" pitchFamily="34" charset="0"/>
                <a:sym typeface="+mn-ea"/>
              </a:rPr>
              <a:t>60%</a:t>
            </a:r>
            <a:endParaRPr lang="en-US" altLang="zh-CN" sz="1400" dirty="0" smtClean="0">
              <a:solidFill>
                <a:schemeClr val="tx1"/>
              </a:solidFill>
              <a:latin typeface="Arial" panose="02080604020202020204" pitchFamily="34" charset="0"/>
              <a:ea typeface="微软雅黑" panose="020B0503020204020204" charset="-122"/>
              <a:cs typeface="Arial" panose="02080604020202020204" pitchFamily="34" charset="0"/>
              <a:sym typeface="+mn-ea"/>
            </a:endParaRPr>
          </a:p>
        </p:txBody>
      </p:sp>
      <p:sp>
        <p:nvSpPr>
          <p:cNvPr id="21" name="文本框 20"/>
          <p:cNvSpPr txBox="1"/>
          <p:nvPr/>
        </p:nvSpPr>
        <p:spPr>
          <a:xfrm>
            <a:off x="6335395" y="5073650"/>
            <a:ext cx="1894840" cy="368300"/>
          </a:xfrm>
          <a:prstGeom prst="rect">
            <a:avLst/>
          </a:prstGeom>
          <a:noFill/>
        </p:spPr>
        <p:txBody>
          <a:bodyPr wrap="square" rtlCol="0">
            <a:spAutoFit/>
          </a:bodyPr>
          <a:p>
            <a:pPr algn="l"/>
            <a:r>
              <a:rPr lang="zh-CN" altLang="en-US" smtClean="0">
                <a:solidFill>
                  <a:schemeClr val="tx1"/>
                </a:solidFill>
                <a:latin typeface="微软雅黑" panose="020B0503020204020204" charset="-122"/>
                <a:ea typeface="微软雅黑" panose="020B0503020204020204" charset="-122"/>
              </a:rPr>
              <a:t>第二级标题</a:t>
            </a:r>
            <a:endParaRPr lang="zh-CN" altLang="en-US" dirty="0" smtClean="0">
              <a:solidFill>
                <a:schemeClr val="tx1"/>
              </a:solidFill>
              <a:latin typeface="微软雅黑" panose="020B0503020204020204" charset="-122"/>
              <a:ea typeface="微软雅黑" panose="020B0503020204020204" charset="-122"/>
            </a:endParaRPr>
          </a:p>
        </p:txBody>
      </p:sp>
      <p:sp>
        <p:nvSpPr>
          <p:cNvPr id="4" name="文本框 3"/>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5" name="图片 4"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2"/>
          <p:cNvPicPr>
            <a:picLocks noChangeAspect="1"/>
          </p:cNvPicPr>
          <p:nvPr/>
        </p:nvPicPr>
        <p:blipFill>
          <a:blip r:embed="rId1"/>
          <a:stretch>
            <a:fillRect/>
          </a:stretch>
        </p:blipFill>
        <p:spPr>
          <a:xfrm>
            <a:off x="-3175" y="-12700"/>
            <a:ext cx="12238990" cy="6884670"/>
          </a:xfrm>
          <a:prstGeom prst="rect">
            <a:avLst/>
          </a:prstGeom>
        </p:spPr>
      </p:pic>
      <p:sp>
        <p:nvSpPr>
          <p:cNvPr id="5" name="文本框 4"/>
          <p:cNvSpPr txBox="1"/>
          <p:nvPr/>
        </p:nvSpPr>
        <p:spPr>
          <a:xfrm>
            <a:off x="615950" y="622935"/>
            <a:ext cx="4892675" cy="583565"/>
          </a:xfrm>
          <a:prstGeom prst="rect">
            <a:avLst/>
          </a:prstGeom>
          <a:noFill/>
        </p:spPr>
        <p:txBody>
          <a:bodyPr wrap="square" rtlCol="0">
            <a:spAutoFit/>
          </a:bodyPr>
          <a:lstStyle/>
          <a:p>
            <a:pPr algn="l"/>
            <a:r>
              <a:rPr lang="zh-CN" altLang="en-US"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每个模块下的第一级</a:t>
            </a:r>
            <a:r>
              <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标题</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cxnSp>
        <p:nvCxnSpPr>
          <p:cNvPr id="34" name="直接连接符 33"/>
          <p:cNvCxnSpPr/>
          <p:nvPr/>
        </p:nvCxnSpPr>
        <p:spPr>
          <a:xfrm rot="16200000" flipV="1">
            <a:off x="6112624" y="-1718424"/>
            <a:ext cx="0" cy="9936073"/>
          </a:xfrm>
          <a:prstGeom prst="line">
            <a:avLst/>
          </a:prstGeom>
          <a:ln>
            <a:gradFill>
              <a:gsLst>
                <a:gs pos="0">
                  <a:srgbClr val="4A33FB"/>
                </a:gs>
                <a:gs pos="100000">
                  <a:srgbClr val="3E60FE"/>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032635" y="3203575"/>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4049395" y="3203575"/>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8082915" y="3203575"/>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6066155" y="3203575"/>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10099675" y="3203575"/>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1653540" y="2600325"/>
            <a:ext cx="990600" cy="460375"/>
          </a:xfrm>
          <a:prstGeom prst="rect">
            <a:avLst/>
          </a:prstGeom>
          <a:noFill/>
        </p:spPr>
        <p:txBody>
          <a:bodyPr wrap="square" rtlCol="0">
            <a:spAutoFit/>
          </a:bodyPr>
          <a:p>
            <a:r>
              <a:rPr lang="en-US" altLang="zh-CN" sz="2400">
                <a:solidFill>
                  <a:schemeClr val="tx1"/>
                </a:solidFill>
                <a:latin typeface="Arial" panose="02080604020202020204" pitchFamily="34" charset="0"/>
                <a:cs typeface="Arial" panose="02080604020202020204" pitchFamily="34" charset="0"/>
              </a:rPr>
              <a:t>2015</a:t>
            </a:r>
            <a:endParaRPr lang="en-US" altLang="zh-CN" sz="2400">
              <a:solidFill>
                <a:schemeClr val="tx1"/>
              </a:solidFill>
              <a:latin typeface="Arial" panose="02080604020202020204" pitchFamily="34" charset="0"/>
              <a:cs typeface="Arial" panose="02080604020202020204" pitchFamily="34" charset="0"/>
            </a:endParaRPr>
          </a:p>
        </p:txBody>
      </p:sp>
      <p:sp>
        <p:nvSpPr>
          <p:cNvPr id="21" name="文本框 20"/>
          <p:cNvSpPr txBox="1"/>
          <p:nvPr/>
        </p:nvSpPr>
        <p:spPr>
          <a:xfrm>
            <a:off x="3650615" y="2600325"/>
            <a:ext cx="990600" cy="460375"/>
          </a:xfrm>
          <a:prstGeom prst="rect">
            <a:avLst/>
          </a:prstGeom>
          <a:noFill/>
        </p:spPr>
        <p:txBody>
          <a:bodyPr wrap="square" rtlCol="0">
            <a:spAutoFit/>
          </a:bodyPr>
          <a:p>
            <a:r>
              <a:rPr lang="en-US" altLang="zh-CN" sz="2400">
                <a:solidFill>
                  <a:schemeClr val="tx1"/>
                </a:solidFill>
                <a:latin typeface="Arial" panose="02080604020202020204" pitchFamily="34" charset="0"/>
                <a:cs typeface="Arial" panose="02080604020202020204" pitchFamily="34" charset="0"/>
              </a:rPr>
              <a:t>2016</a:t>
            </a:r>
            <a:endParaRPr lang="en-US" altLang="zh-CN" sz="2400">
              <a:solidFill>
                <a:schemeClr val="tx1"/>
              </a:solidFill>
              <a:latin typeface="Arial" panose="02080604020202020204" pitchFamily="34" charset="0"/>
              <a:cs typeface="Arial" panose="02080604020202020204" pitchFamily="34" charset="0"/>
            </a:endParaRPr>
          </a:p>
        </p:txBody>
      </p:sp>
      <p:sp>
        <p:nvSpPr>
          <p:cNvPr id="22" name="文本框 21"/>
          <p:cNvSpPr txBox="1"/>
          <p:nvPr/>
        </p:nvSpPr>
        <p:spPr>
          <a:xfrm>
            <a:off x="5689600" y="2600325"/>
            <a:ext cx="990600" cy="460375"/>
          </a:xfrm>
          <a:prstGeom prst="rect">
            <a:avLst/>
          </a:prstGeom>
          <a:noFill/>
        </p:spPr>
        <p:txBody>
          <a:bodyPr wrap="square" rtlCol="0">
            <a:spAutoFit/>
          </a:bodyPr>
          <a:p>
            <a:r>
              <a:rPr lang="en-US" altLang="zh-CN" sz="2400">
                <a:solidFill>
                  <a:schemeClr val="tx1"/>
                </a:solidFill>
                <a:latin typeface="Arial" panose="02080604020202020204" pitchFamily="34" charset="0"/>
                <a:cs typeface="Arial" panose="02080604020202020204" pitchFamily="34" charset="0"/>
              </a:rPr>
              <a:t>2017</a:t>
            </a:r>
            <a:endParaRPr lang="en-US" altLang="zh-CN" sz="2400">
              <a:solidFill>
                <a:schemeClr val="tx1"/>
              </a:solidFill>
              <a:latin typeface="Arial" panose="02080604020202020204" pitchFamily="34" charset="0"/>
              <a:cs typeface="Arial" panose="02080604020202020204" pitchFamily="34" charset="0"/>
            </a:endParaRPr>
          </a:p>
        </p:txBody>
      </p:sp>
      <p:sp>
        <p:nvSpPr>
          <p:cNvPr id="23" name="文本框 22"/>
          <p:cNvSpPr txBox="1"/>
          <p:nvPr/>
        </p:nvSpPr>
        <p:spPr>
          <a:xfrm>
            <a:off x="7684770" y="2600325"/>
            <a:ext cx="990600" cy="460375"/>
          </a:xfrm>
          <a:prstGeom prst="rect">
            <a:avLst/>
          </a:prstGeom>
          <a:noFill/>
        </p:spPr>
        <p:txBody>
          <a:bodyPr wrap="square" rtlCol="0">
            <a:spAutoFit/>
          </a:bodyPr>
          <a:p>
            <a:r>
              <a:rPr lang="en-US" altLang="zh-CN" sz="2400">
                <a:solidFill>
                  <a:schemeClr val="tx1"/>
                </a:solidFill>
                <a:latin typeface="Arial" panose="02080604020202020204" pitchFamily="34" charset="0"/>
                <a:cs typeface="Arial" panose="02080604020202020204" pitchFamily="34" charset="0"/>
              </a:rPr>
              <a:t>2018</a:t>
            </a:r>
            <a:endParaRPr lang="en-US" altLang="zh-CN" sz="2400">
              <a:solidFill>
                <a:schemeClr val="tx1"/>
              </a:solidFill>
              <a:latin typeface="Arial" panose="02080604020202020204" pitchFamily="34" charset="0"/>
              <a:cs typeface="Arial" panose="02080604020202020204" pitchFamily="34" charset="0"/>
            </a:endParaRPr>
          </a:p>
        </p:txBody>
      </p:sp>
      <p:sp>
        <p:nvSpPr>
          <p:cNvPr id="24" name="文本框 23"/>
          <p:cNvSpPr txBox="1"/>
          <p:nvPr/>
        </p:nvSpPr>
        <p:spPr>
          <a:xfrm>
            <a:off x="9708515" y="2600325"/>
            <a:ext cx="990600" cy="460375"/>
          </a:xfrm>
          <a:prstGeom prst="rect">
            <a:avLst/>
          </a:prstGeom>
          <a:noFill/>
        </p:spPr>
        <p:txBody>
          <a:bodyPr wrap="square" rtlCol="0">
            <a:spAutoFit/>
          </a:bodyPr>
          <a:p>
            <a:r>
              <a:rPr lang="en-US" altLang="zh-CN" sz="2400">
                <a:solidFill>
                  <a:schemeClr val="tx1"/>
                </a:solidFill>
                <a:latin typeface="Arial" panose="02080604020202020204" pitchFamily="34" charset="0"/>
                <a:cs typeface="Arial" panose="02080604020202020204" pitchFamily="34" charset="0"/>
              </a:rPr>
              <a:t>2019</a:t>
            </a:r>
            <a:endParaRPr lang="en-US" altLang="zh-CN" sz="2400">
              <a:solidFill>
                <a:schemeClr val="tx1"/>
              </a:solidFill>
              <a:latin typeface="Arial" panose="02080604020202020204" pitchFamily="34" charset="0"/>
              <a:cs typeface="Arial" panose="02080604020202020204" pitchFamily="34" charset="0"/>
            </a:endParaRPr>
          </a:p>
        </p:txBody>
      </p:sp>
      <p:sp>
        <p:nvSpPr>
          <p:cNvPr id="25" name="文本框 24"/>
          <p:cNvSpPr txBox="1"/>
          <p:nvPr/>
        </p:nvSpPr>
        <p:spPr>
          <a:xfrm>
            <a:off x="1213485" y="3804285"/>
            <a:ext cx="1740535" cy="833755"/>
          </a:xfrm>
          <a:prstGeom prst="rect">
            <a:avLst/>
          </a:prstGeom>
          <a:noFill/>
        </p:spPr>
        <p:txBody>
          <a:bodyPr wrap="square" rtlCol="0">
            <a:spAutoFit/>
          </a:bodyPr>
          <a:p>
            <a:pPr algn="l">
              <a:lnSpc>
                <a:spcPct val="115000"/>
              </a:lnSpc>
              <a:spcBef>
                <a:spcPts val="0"/>
              </a:spcBef>
              <a:spcAft>
                <a:spcPts val="0"/>
              </a:spcAft>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xxxxxxxxxxxxxxxxxxxxxxxxxxxxxxxxxxxxxxxxxxxxx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6" name="文本框 25"/>
          <p:cNvSpPr txBox="1"/>
          <p:nvPr/>
        </p:nvSpPr>
        <p:spPr>
          <a:xfrm>
            <a:off x="7275830" y="3804285"/>
            <a:ext cx="1740535" cy="1328420"/>
          </a:xfrm>
          <a:prstGeom prst="rect">
            <a:avLst/>
          </a:prstGeom>
          <a:noFill/>
        </p:spPr>
        <p:txBody>
          <a:bodyPr wrap="square" rtlCol="0">
            <a:spAutoFit/>
          </a:bodyPr>
          <a:p>
            <a:pPr algn="l">
              <a:lnSpc>
                <a:spcPct val="115000"/>
              </a:lnSpc>
              <a:spcBef>
                <a:spcPts val="0"/>
              </a:spcBef>
              <a:spcAft>
                <a:spcPts val="0"/>
              </a:spcAft>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xxxxxxxxxxxxxxxxxxxxxxxxxxxxxxxxxxxxxxxxxxxxxxxxxxxxxxxxxx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lnSpc>
                <a:spcPct val="115000"/>
              </a:lnSpc>
              <a:spcBef>
                <a:spcPts val="0"/>
              </a:spcBef>
              <a:spcAft>
                <a:spcPts val="0"/>
              </a:spcAft>
            </a:pP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nvSpPr>
        <p:spPr>
          <a:xfrm>
            <a:off x="5276215" y="3804285"/>
            <a:ext cx="1740535" cy="1081405"/>
          </a:xfrm>
          <a:prstGeom prst="rect">
            <a:avLst/>
          </a:prstGeom>
          <a:noFill/>
        </p:spPr>
        <p:txBody>
          <a:bodyPr wrap="square" rtlCol="0">
            <a:spAutoFit/>
          </a:bodyPr>
          <a:p>
            <a:pPr algn="l">
              <a:lnSpc>
                <a:spcPct val="115000"/>
              </a:lnSpc>
              <a:spcBef>
                <a:spcPts val="0"/>
              </a:spcBef>
              <a:spcAft>
                <a:spcPts val="0"/>
              </a:spcAft>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xxxxxxxxxxxxxxxxxxxxxxxxxxxxxxxxxxxxxxxxxxxxxx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lnSpc>
                <a:spcPct val="115000"/>
              </a:lnSpc>
              <a:spcBef>
                <a:spcPts val="0"/>
              </a:spcBef>
              <a:spcAft>
                <a:spcPts val="0"/>
              </a:spcAft>
            </a:pP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8" name="文本框 27"/>
          <p:cNvSpPr txBox="1"/>
          <p:nvPr/>
        </p:nvSpPr>
        <p:spPr>
          <a:xfrm>
            <a:off x="3228975" y="3804285"/>
            <a:ext cx="1740535" cy="1576070"/>
          </a:xfrm>
          <a:prstGeom prst="rect">
            <a:avLst/>
          </a:prstGeom>
          <a:noFill/>
        </p:spPr>
        <p:txBody>
          <a:bodyPr wrap="square" rtlCol="0">
            <a:spAutoFit/>
          </a:bodyPr>
          <a:p>
            <a:pPr algn="l">
              <a:lnSpc>
                <a:spcPct val="115000"/>
              </a:lnSpc>
              <a:spcBef>
                <a:spcPts val="0"/>
              </a:spcBef>
              <a:spcAft>
                <a:spcPts val="0"/>
              </a:spcAft>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xxxxxxxxxxxxxxxxxxxxxxxxxxxxxxxxxxxxxxxxxxxxxxxxxxxxxxxxxxxxxxx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lnSpc>
                <a:spcPct val="115000"/>
              </a:lnSpc>
              <a:spcBef>
                <a:spcPts val="0"/>
              </a:spcBef>
              <a:spcAft>
                <a:spcPts val="0"/>
              </a:spcAft>
            </a:pP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lnSpc>
                <a:spcPct val="115000"/>
              </a:lnSpc>
              <a:spcBef>
                <a:spcPts val="0"/>
              </a:spcBef>
              <a:spcAft>
                <a:spcPts val="0"/>
              </a:spcAft>
            </a:pP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9" name="文本框 28"/>
          <p:cNvSpPr txBox="1"/>
          <p:nvPr/>
        </p:nvSpPr>
        <p:spPr>
          <a:xfrm>
            <a:off x="9286240" y="3804285"/>
            <a:ext cx="1740535" cy="1328420"/>
          </a:xfrm>
          <a:prstGeom prst="rect">
            <a:avLst/>
          </a:prstGeom>
          <a:noFill/>
        </p:spPr>
        <p:txBody>
          <a:bodyPr wrap="square" rtlCol="0">
            <a:spAutoFit/>
          </a:bodyPr>
          <a:p>
            <a:pPr algn="l">
              <a:lnSpc>
                <a:spcPct val="115000"/>
              </a:lnSpc>
              <a:spcBef>
                <a:spcPts val="0"/>
              </a:spcBef>
              <a:spcAft>
                <a:spcPts val="0"/>
              </a:spcAft>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xxxxxxxxxxxxxxxxxxxxxxxxxxxxxxxxxxxxxxxxxxxxxxxxxxxxxxxx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lnSpc>
                <a:spcPct val="115000"/>
              </a:lnSpc>
              <a:spcBef>
                <a:spcPts val="0"/>
              </a:spcBef>
              <a:spcAft>
                <a:spcPts val="0"/>
              </a:spcAft>
            </a:pP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2" name="图片 1"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7"/>
          <p:cNvPicPr>
            <a:picLocks noChangeAspect="1"/>
          </p:cNvPicPr>
          <p:nvPr/>
        </p:nvPicPr>
        <p:blipFill>
          <a:blip r:embed="rId1"/>
          <a:stretch>
            <a:fillRect/>
          </a:stretch>
        </p:blipFill>
        <p:spPr>
          <a:xfrm>
            <a:off x="-22860" y="-15240"/>
            <a:ext cx="12212955" cy="6870065"/>
          </a:xfrm>
          <a:prstGeom prst="rect">
            <a:avLst/>
          </a:prstGeom>
        </p:spPr>
      </p:pic>
      <p:sp>
        <p:nvSpPr>
          <p:cNvPr id="5" name="文本框 4"/>
          <p:cNvSpPr txBox="1"/>
          <p:nvPr/>
        </p:nvSpPr>
        <p:spPr>
          <a:xfrm>
            <a:off x="615950" y="622935"/>
            <a:ext cx="4892675" cy="583565"/>
          </a:xfrm>
          <a:prstGeom prst="rect">
            <a:avLst/>
          </a:prstGeom>
          <a:noFill/>
        </p:spPr>
        <p:txBody>
          <a:bodyPr wrap="square" rtlCol="0">
            <a:spAutoFit/>
          </a:bodyPr>
          <a:lstStyle/>
          <a:p>
            <a:pPr algn="l"/>
            <a:r>
              <a:rPr lang="zh-CN" altLang="en-US"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每个模块下的第一级</a:t>
            </a:r>
            <a:r>
              <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标题</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cxnSp>
        <p:nvCxnSpPr>
          <p:cNvPr id="34" name="直接连接符 33"/>
          <p:cNvCxnSpPr/>
          <p:nvPr/>
        </p:nvCxnSpPr>
        <p:spPr>
          <a:xfrm rot="16200000" flipV="1">
            <a:off x="6122149" y="-1194549"/>
            <a:ext cx="0" cy="9936073"/>
          </a:xfrm>
          <a:prstGeom prst="line">
            <a:avLst/>
          </a:prstGeom>
          <a:ln>
            <a:gradFill>
              <a:gsLst>
                <a:gs pos="0">
                  <a:srgbClr val="4A33FB"/>
                </a:gs>
                <a:gs pos="100000">
                  <a:srgbClr val="3E60F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3139440" y="3727450"/>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7047230" y="3727450"/>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5093335" y="3727450"/>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9001125" y="3727450"/>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3037840" y="4027805"/>
            <a:ext cx="990600" cy="460375"/>
          </a:xfrm>
          <a:prstGeom prst="rect">
            <a:avLst/>
          </a:prstGeom>
          <a:noFill/>
        </p:spPr>
        <p:txBody>
          <a:bodyPr wrap="square" rtlCol="0">
            <a:spAutoFit/>
          </a:bodyPr>
          <a:p>
            <a:r>
              <a:rPr lang="en-US" altLang="zh-CN" sz="2400">
                <a:solidFill>
                  <a:schemeClr val="tx1"/>
                </a:solidFill>
                <a:latin typeface="Arial" panose="02080604020202020204" pitchFamily="34" charset="0"/>
                <a:cs typeface="Arial" panose="02080604020202020204" pitchFamily="34" charset="0"/>
              </a:rPr>
              <a:t>2015</a:t>
            </a:r>
            <a:endParaRPr lang="en-US" altLang="zh-CN" sz="2400">
              <a:solidFill>
                <a:schemeClr val="tx1"/>
              </a:solidFill>
              <a:latin typeface="Arial" panose="02080604020202020204" pitchFamily="34" charset="0"/>
              <a:cs typeface="Arial" panose="02080604020202020204" pitchFamily="34" charset="0"/>
            </a:endParaRPr>
          </a:p>
        </p:txBody>
      </p:sp>
      <p:sp>
        <p:nvSpPr>
          <p:cNvPr id="26" name="文本框 25"/>
          <p:cNvSpPr txBox="1"/>
          <p:nvPr/>
        </p:nvSpPr>
        <p:spPr>
          <a:xfrm>
            <a:off x="2287905" y="4488180"/>
            <a:ext cx="1740535" cy="1081405"/>
          </a:xfrm>
          <a:prstGeom prst="rect">
            <a:avLst/>
          </a:prstGeom>
          <a:noFill/>
        </p:spPr>
        <p:txBody>
          <a:bodyPr wrap="square" rtlCol="0">
            <a:spAutoFit/>
          </a:bodyPr>
          <a:p>
            <a:pPr algn="r">
              <a:lnSpc>
                <a:spcPct val="115000"/>
              </a:lnSpc>
              <a:spcBef>
                <a:spcPts val="0"/>
              </a:spcBef>
              <a:spcAft>
                <a:spcPts val="0"/>
              </a:spcAft>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xxxxxxxxxxxxxxxxxxxxxxxxxxxxxxxxxxxxxxxxxxxxxxxxxxxxxxxxxxxxx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4983480" y="1987550"/>
            <a:ext cx="990600" cy="460375"/>
          </a:xfrm>
          <a:prstGeom prst="rect">
            <a:avLst/>
          </a:prstGeom>
          <a:noFill/>
        </p:spPr>
        <p:txBody>
          <a:bodyPr wrap="square" rtlCol="0">
            <a:spAutoFit/>
          </a:bodyPr>
          <a:p>
            <a:r>
              <a:rPr lang="en-US" altLang="zh-CN" sz="2400">
                <a:solidFill>
                  <a:schemeClr val="tx1"/>
                </a:solidFill>
                <a:latin typeface="Arial" panose="02080604020202020204" pitchFamily="34" charset="0"/>
                <a:cs typeface="Arial" panose="02080604020202020204" pitchFamily="34" charset="0"/>
              </a:rPr>
              <a:t>2016</a:t>
            </a:r>
            <a:endParaRPr lang="en-US" altLang="zh-CN" sz="2400">
              <a:solidFill>
                <a:schemeClr val="tx1"/>
              </a:solidFill>
              <a:latin typeface="Arial" panose="02080604020202020204" pitchFamily="34" charset="0"/>
              <a:cs typeface="Arial" panose="02080604020202020204" pitchFamily="34" charset="0"/>
            </a:endParaRPr>
          </a:p>
        </p:txBody>
      </p:sp>
      <p:sp>
        <p:nvSpPr>
          <p:cNvPr id="8" name="文本框 7"/>
          <p:cNvSpPr txBox="1"/>
          <p:nvPr/>
        </p:nvSpPr>
        <p:spPr>
          <a:xfrm>
            <a:off x="4983480" y="2447925"/>
            <a:ext cx="1740535" cy="1081405"/>
          </a:xfrm>
          <a:prstGeom prst="rect">
            <a:avLst/>
          </a:prstGeom>
          <a:noFill/>
        </p:spPr>
        <p:txBody>
          <a:bodyPr wrap="square" rtlCol="0">
            <a:spAutoFit/>
          </a:bodyPr>
          <a:p>
            <a:pPr algn="l">
              <a:lnSpc>
                <a:spcPct val="115000"/>
              </a:lnSpc>
              <a:spcBef>
                <a:spcPts val="0"/>
              </a:spcBef>
              <a:spcAft>
                <a:spcPts val="0"/>
              </a:spcAft>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xxxxxxxxxxxxxxxxxxxxxxxxxxxxxxxxxxxxxxxxxxxxxxxxxxxxxxxxxxxxx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nvSpPr>
        <p:spPr>
          <a:xfrm>
            <a:off x="8953500" y="1987550"/>
            <a:ext cx="990600" cy="460375"/>
          </a:xfrm>
          <a:prstGeom prst="rect">
            <a:avLst/>
          </a:prstGeom>
          <a:noFill/>
        </p:spPr>
        <p:txBody>
          <a:bodyPr wrap="square" rtlCol="0">
            <a:spAutoFit/>
          </a:bodyPr>
          <a:p>
            <a:r>
              <a:rPr lang="en-US" altLang="zh-CN" sz="2400">
                <a:solidFill>
                  <a:schemeClr val="tx1"/>
                </a:solidFill>
                <a:latin typeface="Arial" panose="02080604020202020204" pitchFamily="34" charset="0"/>
                <a:cs typeface="Arial" panose="02080604020202020204" pitchFamily="34" charset="0"/>
              </a:rPr>
              <a:t>2018</a:t>
            </a:r>
            <a:endParaRPr lang="en-US" altLang="zh-CN" sz="2400">
              <a:solidFill>
                <a:schemeClr val="tx1"/>
              </a:solidFill>
              <a:latin typeface="Arial" panose="02080604020202020204" pitchFamily="34" charset="0"/>
              <a:cs typeface="Arial" panose="02080604020202020204" pitchFamily="34" charset="0"/>
            </a:endParaRPr>
          </a:p>
        </p:txBody>
      </p:sp>
      <p:sp>
        <p:nvSpPr>
          <p:cNvPr id="18" name="文本框 17"/>
          <p:cNvSpPr txBox="1"/>
          <p:nvPr/>
        </p:nvSpPr>
        <p:spPr>
          <a:xfrm>
            <a:off x="8953500" y="2447925"/>
            <a:ext cx="1740535" cy="1081405"/>
          </a:xfrm>
          <a:prstGeom prst="rect">
            <a:avLst/>
          </a:prstGeom>
          <a:noFill/>
        </p:spPr>
        <p:txBody>
          <a:bodyPr wrap="square" rtlCol="0">
            <a:spAutoFit/>
          </a:bodyPr>
          <a:p>
            <a:pPr algn="l">
              <a:lnSpc>
                <a:spcPct val="115000"/>
              </a:lnSpc>
              <a:spcBef>
                <a:spcPts val="0"/>
              </a:spcBef>
              <a:spcAft>
                <a:spcPts val="0"/>
              </a:spcAft>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xxxxxxxxxxxxxxxxxxxxxxxxxxxxxxxxxxxxxxxxxxxxxxxxxxxxxxxxxxxxx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0" name="文本框 29"/>
          <p:cNvSpPr txBox="1"/>
          <p:nvPr/>
        </p:nvSpPr>
        <p:spPr>
          <a:xfrm>
            <a:off x="6590665" y="4027805"/>
            <a:ext cx="990600" cy="460375"/>
          </a:xfrm>
          <a:prstGeom prst="rect">
            <a:avLst/>
          </a:prstGeom>
          <a:noFill/>
        </p:spPr>
        <p:txBody>
          <a:bodyPr wrap="square" rtlCol="0">
            <a:spAutoFit/>
          </a:bodyPr>
          <a:p>
            <a:r>
              <a:rPr lang="en-US" altLang="zh-CN" sz="2400">
                <a:solidFill>
                  <a:schemeClr val="tx1"/>
                </a:solidFill>
                <a:latin typeface="Arial" panose="02080604020202020204" pitchFamily="34" charset="0"/>
                <a:cs typeface="Arial" panose="02080604020202020204" pitchFamily="34" charset="0"/>
              </a:rPr>
              <a:t>2017</a:t>
            </a:r>
            <a:endParaRPr lang="en-US" altLang="zh-CN" sz="2400">
              <a:solidFill>
                <a:schemeClr val="tx1"/>
              </a:solidFill>
              <a:latin typeface="Arial" panose="02080604020202020204" pitchFamily="34" charset="0"/>
              <a:cs typeface="Arial" panose="02080604020202020204" pitchFamily="34" charset="0"/>
            </a:endParaRPr>
          </a:p>
        </p:txBody>
      </p:sp>
      <p:sp>
        <p:nvSpPr>
          <p:cNvPr id="31" name="文本框 30"/>
          <p:cNvSpPr txBox="1"/>
          <p:nvPr/>
        </p:nvSpPr>
        <p:spPr>
          <a:xfrm>
            <a:off x="5840730" y="4488180"/>
            <a:ext cx="1740535" cy="1081405"/>
          </a:xfrm>
          <a:prstGeom prst="rect">
            <a:avLst/>
          </a:prstGeom>
          <a:noFill/>
        </p:spPr>
        <p:txBody>
          <a:bodyPr wrap="square" rtlCol="0">
            <a:spAutoFit/>
          </a:bodyPr>
          <a:p>
            <a:pPr algn="r">
              <a:lnSpc>
                <a:spcPct val="115000"/>
              </a:lnSpc>
              <a:spcBef>
                <a:spcPts val="0"/>
              </a:spcBef>
              <a:spcAft>
                <a:spcPts val="0"/>
              </a:spcAft>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xxxxxxxxxxxxxxxxxxxxxxxxxxxxxxxxxxxxxxxxxxxxxxxxxxxxxxxxxxxxx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2" name="图片 1"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5"/>
          <p:cNvPicPr>
            <a:picLocks noChangeAspect="1"/>
          </p:cNvPicPr>
          <p:nvPr/>
        </p:nvPicPr>
        <p:blipFill>
          <a:blip r:embed="rId1"/>
          <a:stretch>
            <a:fillRect/>
          </a:stretch>
        </p:blipFill>
        <p:spPr>
          <a:xfrm>
            <a:off x="-13970" y="-12700"/>
            <a:ext cx="12205335" cy="6865620"/>
          </a:xfrm>
          <a:prstGeom prst="rect">
            <a:avLst/>
          </a:prstGeom>
        </p:spPr>
      </p:pic>
      <p:sp>
        <p:nvSpPr>
          <p:cNvPr id="2" name="文本框 1"/>
          <p:cNvSpPr txBox="1"/>
          <p:nvPr/>
        </p:nvSpPr>
        <p:spPr>
          <a:xfrm>
            <a:off x="615950" y="622935"/>
            <a:ext cx="4892675" cy="583565"/>
          </a:xfrm>
          <a:prstGeom prst="rect">
            <a:avLst/>
          </a:prstGeom>
          <a:noFill/>
        </p:spPr>
        <p:txBody>
          <a:bodyPr wrap="square" rtlCol="0">
            <a:spAutoFit/>
          </a:bodyPr>
          <a:p>
            <a:pPr algn="l"/>
            <a:r>
              <a:rPr lang="zh-CN" altLang="en-US"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每个模块下的第一级</a:t>
            </a:r>
            <a:r>
              <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标题</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3" name="文本框 2"/>
          <p:cNvSpPr txBox="1"/>
          <p:nvPr/>
        </p:nvSpPr>
        <p:spPr>
          <a:xfrm>
            <a:off x="617855" y="1447165"/>
            <a:ext cx="10922635" cy="423545"/>
          </a:xfrm>
          <a:prstGeom prst="rect">
            <a:avLst/>
          </a:prstGeom>
          <a:noFill/>
        </p:spPr>
        <p:txBody>
          <a:bodyPr wrap="square" rtlCol="0">
            <a:spAutoFit/>
          </a:bodyPr>
          <a:p>
            <a:pPr algn="l">
              <a:lnSpc>
                <a:spcPct val="120000"/>
              </a:lnSpc>
              <a:spcBef>
                <a:spcPts val="1000"/>
              </a:spcBef>
              <a:spcAft>
                <a:spcPts val="0"/>
              </a:spcAft>
            </a:pPr>
            <a:r>
              <a:rPr 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可以放一些线形走势图</a:t>
            </a:r>
            <a:r>
              <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a:t>
            </a:r>
            <a:endParaRPr lang="en-US"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34" name="直接连接符 33"/>
          <p:cNvCxnSpPr>
            <a:stCxn id="27" idx="1"/>
          </p:cNvCxnSpPr>
          <p:nvPr/>
        </p:nvCxnSpPr>
        <p:spPr>
          <a:xfrm flipH="1">
            <a:off x="695325" y="5412105"/>
            <a:ext cx="10800000" cy="0"/>
          </a:xfrm>
          <a:prstGeom prst="line">
            <a:avLst/>
          </a:prstGeom>
          <a:ln w="15875">
            <a:gradFill>
              <a:gsLst>
                <a:gs pos="0">
                  <a:srgbClr val="4A33FB"/>
                </a:gs>
                <a:gs pos="100000">
                  <a:srgbClr val="3E60FE"/>
                </a:gs>
              </a:gsLst>
              <a:lin ang="5400000" scaled="1"/>
            </a:gra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663065" y="5524500"/>
            <a:ext cx="990600" cy="306705"/>
          </a:xfrm>
          <a:prstGeom prst="rect">
            <a:avLst/>
          </a:prstGeom>
          <a:noFill/>
        </p:spPr>
        <p:txBody>
          <a:bodyPr wrap="square" rtlCol="0">
            <a:spAutoFit/>
          </a:bodyPr>
          <a:p>
            <a:pPr algn="ctr"/>
            <a:r>
              <a:rPr lang="en-US" altLang="zh-CN" sz="1400">
                <a:solidFill>
                  <a:schemeClr val="tx1"/>
                </a:solidFill>
                <a:latin typeface="Arial" panose="02080604020202020204" pitchFamily="34" charset="0"/>
                <a:cs typeface="Arial" panose="02080604020202020204" pitchFamily="34" charset="0"/>
              </a:rPr>
              <a:t>2015</a:t>
            </a:r>
            <a:endParaRPr lang="en-US" altLang="zh-CN" sz="1400">
              <a:solidFill>
                <a:schemeClr val="tx1"/>
              </a:solidFill>
              <a:latin typeface="Arial" panose="02080604020202020204" pitchFamily="34" charset="0"/>
              <a:cs typeface="Arial" panose="02080604020202020204" pitchFamily="34" charset="0"/>
            </a:endParaRPr>
          </a:p>
        </p:txBody>
      </p:sp>
      <p:sp>
        <p:nvSpPr>
          <p:cNvPr id="21" name="文本框 20"/>
          <p:cNvSpPr txBox="1"/>
          <p:nvPr/>
        </p:nvSpPr>
        <p:spPr>
          <a:xfrm>
            <a:off x="4885055" y="5524500"/>
            <a:ext cx="990600" cy="306705"/>
          </a:xfrm>
          <a:prstGeom prst="rect">
            <a:avLst/>
          </a:prstGeom>
          <a:noFill/>
        </p:spPr>
        <p:txBody>
          <a:bodyPr wrap="square" rtlCol="0">
            <a:spAutoFit/>
          </a:bodyPr>
          <a:p>
            <a:pPr algn="ctr"/>
            <a:r>
              <a:rPr lang="en-US" altLang="zh-CN" sz="1400">
                <a:solidFill>
                  <a:schemeClr val="tx1"/>
                </a:solidFill>
                <a:latin typeface="Arial" panose="02080604020202020204" pitchFamily="34" charset="0"/>
                <a:cs typeface="Arial" panose="02080604020202020204" pitchFamily="34" charset="0"/>
              </a:rPr>
              <a:t>2016</a:t>
            </a:r>
            <a:endParaRPr lang="en-US" altLang="zh-CN" sz="1400">
              <a:solidFill>
                <a:schemeClr val="tx1"/>
              </a:solidFill>
              <a:latin typeface="Arial" panose="02080604020202020204" pitchFamily="34" charset="0"/>
              <a:cs typeface="Arial" panose="02080604020202020204" pitchFamily="34" charset="0"/>
            </a:endParaRPr>
          </a:p>
        </p:txBody>
      </p:sp>
      <p:sp>
        <p:nvSpPr>
          <p:cNvPr id="22" name="文本框 21"/>
          <p:cNvSpPr txBox="1"/>
          <p:nvPr/>
        </p:nvSpPr>
        <p:spPr>
          <a:xfrm>
            <a:off x="6496050" y="5524500"/>
            <a:ext cx="990600" cy="306705"/>
          </a:xfrm>
          <a:prstGeom prst="rect">
            <a:avLst/>
          </a:prstGeom>
          <a:noFill/>
        </p:spPr>
        <p:txBody>
          <a:bodyPr wrap="square" rtlCol="0">
            <a:spAutoFit/>
          </a:bodyPr>
          <a:p>
            <a:pPr algn="ctr"/>
            <a:r>
              <a:rPr lang="en-US" altLang="zh-CN" sz="1400">
                <a:solidFill>
                  <a:schemeClr val="tx1"/>
                </a:solidFill>
                <a:latin typeface="Arial" panose="02080604020202020204" pitchFamily="34" charset="0"/>
                <a:cs typeface="Arial" panose="02080604020202020204" pitchFamily="34" charset="0"/>
              </a:rPr>
              <a:t>2017</a:t>
            </a:r>
            <a:endParaRPr lang="en-US" altLang="zh-CN" sz="1400">
              <a:solidFill>
                <a:schemeClr val="tx1"/>
              </a:solidFill>
              <a:latin typeface="Arial" panose="02080604020202020204" pitchFamily="34" charset="0"/>
              <a:cs typeface="Arial" panose="02080604020202020204" pitchFamily="34" charset="0"/>
            </a:endParaRPr>
          </a:p>
        </p:txBody>
      </p:sp>
      <p:sp>
        <p:nvSpPr>
          <p:cNvPr id="24" name="文本框 23"/>
          <p:cNvSpPr txBox="1"/>
          <p:nvPr/>
        </p:nvSpPr>
        <p:spPr>
          <a:xfrm>
            <a:off x="8107045" y="5524500"/>
            <a:ext cx="990600" cy="306705"/>
          </a:xfrm>
          <a:prstGeom prst="rect">
            <a:avLst/>
          </a:prstGeom>
          <a:noFill/>
        </p:spPr>
        <p:txBody>
          <a:bodyPr wrap="square" rtlCol="0">
            <a:spAutoFit/>
          </a:bodyPr>
          <a:p>
            <a:pPr algn="ctr"/>
            <a:r>
              <a:rPr lang="en-US" altLang="zh-CN" sz="1400">
                <a:solidFill>
                  <a:schemeClr val="tx1"/>
                </a:solidFill>
                <a:latin typeface="Arial" panose="02080604020202020204" pitchFamily="34" charset="0"/>
                <a:cs typeface="Arial" panose="02080604020202020204" pitchFamily="34" charset="0"/>
              </a:rPr>
              <a:t>2018</a:t>
            </a:r>
            <a:endParaRPr lang="en-US" altLang="zh-CN" sz="1400">
              <a:solidFill>
                <a:schemeClr val="tx1"/>
              </a:solidFill>
              <a:latin typeface="Arial" panose="02080604020202020204" pitchFamily="34" charset="0"/>
              <a:cs typeface="Arial" panose="02080604020202020204" pitchFamily="34" charset="0"/>
            </a:endParaRPr>
          </a:p>
        </p:txBody>
      </p:sp>
      <p:sp>
        <p:nvSpPr>
          <p:cNvPr id="25" name="文本框 24"/>
          <p:cNvSpPr txBox="1"/>
          <p:nvPr/>
        </p:nvSpPr>
        <p:spPr>
          <a:xfrm>
            <a:off x="9718040" y="5524500"/>
            <a:ext cx="990600" cy="306705"/>
          </a:xfrm>
          <a:prstGeom prst="rect">
            <a:avLst/>
          </a:prstGeom>
          <a:noFill/>
        </p:spPr>
        <p:txBody>
          <a:bodyPr wrap="square" rtlCol="0">
            <a:spAutoFit/>
          </a:bodyPr>
          <a:p>
            <a:pPr algn="ctr"/>
            <a:r>
              <a:rPr lang="en-US" altLang="zh-CN" sz="1400">
                <a:solidFill>
                  <a:schemeClr val="tx1"/>
                </a:solidFill>
                <a:latin typeface="Arial" panose="02080604020202020204" pitchFamily="34" charset="0"/>
                <a:cs typeface="Arial" panose="02080604020202020204" pitchFamily="34" charset="0"/>
              </a:rPr>
              <a:t>2019</a:t>
            </a:r>
            <a:endParaRPr lang="en-US" altLang="zh-CN" sz="1400">
              <a:solidFill>
                <a:schemeClr val="tx1"/>
              </a:solidFill>
              <a:latin typeface="Arial" panose="02080604020202020204" pitchFamily="34" charset="0"/>
              <a:cs typeface="Arial" panose="02080604020202020204" pitchFamily="34" charset="0"/>
            </a:endParaRPr>
          </a:p>
        </p:txBody>
      </p:sp>
      <p:sp>
        <p:nvSpPr>
          <p:cNvPr id="28" name="文本框 27"/>
          <p:cNvSpPr txBox="1"/>
          <p:nvPr/>
        </p:nvSpPr>
        <p:spPr>
          <a:xfrm>
            <a:off x="3274060" y="5524500"/>
            <a:ext cx="990600" cy="306705"/>
          </a:xfrm>
          <a:prstGeom prst="rect">
            <a:avLst/>
          </a:prstGeom>
          <a:noFill/>
        </p:spPr>
        <p:txBody>
          <a:bodyPr wrap="square" rtlCol="0">
            <a:spAutoFit/>
          </a:bodyPr>
          <a:p>
            <a:pPr algn="ctr"/>
            <a:r>
              <a:rPr lang="en-US" altLang="zh-CN" sz="1400">
                <a:solidFill>
                  <a:schemeClr val="tx1"/>
                </a:solidFill>
                <a:latin typeface="Arial" panose="02080604020202020204" pitchFamily="34" charset="0"/>
                <a:cs typeface="Arial" panose="02080604020202020204" pitchFamily="34" charset="0"/>
              </a:rPr>
              <a:t>2015</a:t>
            </a:r>
            <a:endParaRPr lang="en-US" altLang="zh-CN" sz="1400">
              <a:solidFill>
                <a:schemeClr val="tx1"/>
              </a:solidFill>
              <a:latin typeface="Arial" panose="02080604020202020204" pitchFamily="34" charset="0"/>
              <a:cs typeface="Arial" panose="02080604020202020204" pitchFamily="34" charset="0"/>
            </a:endParaRPr>
          </a:p>
        </p:txBody>
      </p:sp>
      <p:sp>
        <p:nvSpPr>
          <p:cNvPr id="42" name="任意多边形 41"/>
          <p:cNvSpPr/>
          <p:nvPr/>
        </p:nvSpPr>
        <p:spPr>
          <a:xfrm>
            <a:off x="2028190" y="2312670"/>
            <a:ext cx="8422640" cy="2505075"/>
          </a:xfrm>
          <a:custGeom>
            <a:avLst/>
            <a:gdLst>
              <a:gd name="connisteX0" fmla="*/ 0 w 5871845"/>
              <a:gd name="connsiteY0" fmla="*/ 1285240 h 1869445"/>
              <a:gd name="connisteX1" fmla="*/ 720090 w 5871845"/>
              <a:gd name="connsiteY1" fmla="*/ 1869440 h 1869445"/>
              <a:gd name="connisteX2" fmla="*/ 1421765 w 5871845"/>
              <a:gd name="connsiteY2" fmla="*/ 1275715 h 1869445"/>
              <a:gd name="connisteX3" fmla="*/ 2035175 w 5871845"/>
              <a:gd name="connsiteY3" fmla="*/ 1645285 h 1869445"/>
              <a:gd name="connisteX4" fmla="*/ 2785110 w 5871845"/>
              <a:gd name="connsiteY4" fmla="*/ 1099820 h 1869445"/>
              <a:gd name="connisteX5" fmla="*/ 3544570 w 5871845"/>
              <a:gd name="connsiteY5" fmla="*/ 1334135 h 1869445"/>
              <a:gd name="connisteX6" fmla="*/ 4138295 w 5871845"/>
              <a:gd name="connsiteY6" fmla="*/ 924560 h 1869445"/>
              <a:gd name="connisteX7" fmla="*/ 4839335 w 5871845"/>
              <a:gd name="connsiteY7" fmla="*/ 1723390 h 1869445"/>
              <a:gd name="connisteX8" fmla="*/ 5433695 w 5871845"/>
              <a:gd name="connsiteY8" fmla="*/ 467360 h 1869445"/>
              <a:gd name="connisteX9" fmla="*/ 5871845 w 5871845"/>
              <a:gd name="connsiteY9" fmla="*/ 0 h 18694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5871845" h="1869446">
                <a:moveTo>
                  <a:pt x="0" y="1285240"/>
                </a:moveTo>
                <a:cubicBezTo>
                  <a:pt x="130175" y="1414145"/>
                  <a:pt x="435610" y="1871345"/>
                  <a:pt x="720090" y="1869440"/>
                </a:cubicBezTo>
                <a:cubicBezTo>
                  <a:pt x="1004570" y="1867535"/>
                  <a:pt x="1158875" y="1320800"/>
                  <a:pt x="1421765" y="1275715"/>
                </a:cubicBezTo>
                <a:cubicBezTo>
                  <a:pt x="1684655" y="1230630"/>
                  <a:pt x="1762760" y="1680210"/>
                  <a:pt x="2035175" y="1645285"/>
                </a:cubicBezTo>
                <a:cubicBezTo>
                  <a:pt x="2307590" y="1610360"/>
                  <a:pt x="2483485" y="1162050"/>
                  <a:pt x="2785110" y="1099820"/>
                </a:cubicBezTo>
                <a:cubicBezTo>
                  <a:pt x="3086735" y="1037590"/>
                  <a:pt x="3274060" y="1369060"/>
                  <a:pt x="3544570" y="1334135"/>
                </a:cubicBezTo>
                <a:cubicBezTo>
                  <a:pt x="3815080" y="1299210"/>
                  <a:pt x="3879215" y="846455"/>
                  <a:pt x="4138295" y="924560"/>
                </a:cubicBezTo>
                <a:cubicBezTo>
                  <a:pt x="4397375" y="1002665"/>
                  <a:pt x="4580255" y="1814830"/>
                  <a:pt x="4839335" y="1723390"/>
                </a:cubicBezTo>
                <a:cubicBezTo>
                  <a:pt x="5098415" y="1631950"/>
                  <a:pt x="5227320" y="812165"/>
                  <a:pt x="5433695" y="467360"/>
                </a:cubicBezTo>
                <a:cubicBezTo>
                  <a:pt x="5640070" y="122555"/>
                  <a:pt x="5796280" y="68580"/>
                  <a:pt x="5871845" y="0"/>
                </a:cubicBezTo>
              </a:path>
            </a:pathLst>
          </a:custGeom>
          <a:noFill/>
          <a:ln w="19050" cap="rnd">
            <a:solidFill>
              <a:srgbClr val="4A33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6" name="图片 5"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4"/>
          <p:cNvPicPr>
            <a:picLocks noChangeAspect="1"/>
          </p:cNvPicPr>
          <p:nvPr/>
        </p:nvPicPr>
        <p:blipFill>
          <a:blip r:embed="rId1"/>
          <a:stretch>
            <a:fillRect/>
          </a:stretch>
        </p:blipFill>
        <p:spPr>
          <a:xfrm>
            <a:off x="-635" y="-3810"/>
            <a:ext cx="12222480" cy="6875145"/>
          </a:xfrm>
          <a:prstGeom prst="rect">
            <a:avLst/>
          </a:prstGeom>
        </p:spPr>
      </p:pic>
      <p:pic>
        <p:nvPicPr>
          <p:cNvPr id="5" name="图片 4" descr="庞3-01"/>
          <p:cNvPicPr>
            <a:picLocks noChangeAspect="1"/>
          </p:cNvPicPr>
          <p:nvPr/>
        </p:nvPicPr>
        <p:blipFill>
          <a:blip r:embed="rId2"/>
          <a:srcRect l="6338" r="3608"/>
          <a:stretch>
            <a:fillRect/>
          </a:stretch>
        </p:blipFill>
        <p:spPr>
          <a:xfrm>
            <a:off x="902970" y="2404110"/>
            <a:ext cx="2753360" cy="3327400"/>
          </a:xfrm>
          <a:prstGeom prst="rect">
            <a:avLst/>
          </a:prstGeom>
        </p:spPr>
      </p:pic>
      <p:sp>
        <p:nvSpPr>
          <p:cNvPr id="6" name="文本框 5"/>
          <p:cNvSpPr txBox="1"/>
          <p:nvPr/>
        </p:nvSpPr>
        <p:spPr>
          <a:xfrm>
            <a:off x="5760085" y="5242560"/>
            <a:ext cx="5636895" cy="306705"/>
          </a:xfrm>
          <a:prstGeom prst="rect">
            <a:avLst/>
          </a:prstGeom>
          <a:noFill/>
        </p:spPr>
        <p:txBody>
          <a:bodyPr wrap="square" rtlCol="0">
            <a:spAutoFit/>
          </a:bodyPr>
          <a:lstStyle/>
          <a:p>
            <a:pPr indent="0">
              <a:lnSpc>
                <a:spcPct val="100000"/>
              </a:lnSpc>
              <a:spcBef>
                <a:spcPts val="1885"/>
              </a:spcBef>
              <a:spcAft>
                <a:spcPts val="0"/>
              </a:spcAft>
              <a:buClr>
                <a:srgbClr val="535353"/>
              </a:buClr>
              <a:buSzPct val="82000"/>
              <a:buNone/>
            </a:pP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拥有</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31</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项专利，还有</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25</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项待批，</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65</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篇论文在国际刊物和会议上发表</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812800" y="1023620"/>
            <a:ext cx="1609725" cy="337185"/>
          </a:xfrm>
          <a:prstGeom prst="rect">
            <a:avLst/>
          </a:prstGeom>
          <a:noFill/>
        </p:spPr>
        <p:txBody>
          <a:bodyPr wrap="square" rtlCol="0">
            <a:spAutoFit/>
          </a:bodyPr>
          <a:lstStyle/>
          <a:p>
            <a:r>
              <a:rPr lang="zh-CN" altLang="en-US" sz="1600">
                <a:solidFill>
                  <a:schemeClr val="tx1"/>
                </a:solidFill>
                <a:latin typeface="微软雅黑" panose="020B0503020204020204" charset="-122"/>
                <a:ea typeface="微软雅黑" panose="020B0503020204020204" charset="-122"/>
              </a:rPr>
              <a:t>博 士  </a:t>
            </a:r>
            <a:r>
              <a:rPr lang="en-US" altLang="zh-CN" sz="1600">
                <a:solidFill>
                  <a:schemeClr val="tx1"/>
                </a:solidFill>
                <a:latin typeface="Arial" panose="02080604020202020204" pitchFamily="34" charset="0"/>
                <a:cs typeface="Arial" panose="02080604020202020204" pitchFamily="34" charset="0"/>
                <a:sym typeface="+mn-ea"/>
              </a:rPr>
              <a:t>/  LEO</a:t>
            </a:r>
            <a:r>
              <a:rPr lang="en-US" altLang="zh-CN" sz="1400">
                <a:solidFill>
                  <a:schemeClr val="tx1"/>
                </a:solidFill>
              </a:rPr>
              <a:t> </a:t>
            </a:r>
            <a:endParaRPr lang="en-US" altLang="zh-CN" sz="1400">
              <a:solidFill>
                <a:schemeClr val="tx1"/>
              </a:solidFill>
            </a:endParaRPr>
          </a:p>
        </p:txBody>
      </p:sp>
      <p:sp>
        <p:nvSpPr>
          <p:cNvPr id="2" name="文本框 1"/>
          <p:cNvSpPr txBox="1"/>
          <p:nvPr/>
        </p:nvSpPr>
        <p:spPr>
          <a:xfrm>
            <a:off x="854075" y="1330325"/>
            <a:ext cx="1343660" cy="5429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3200" b="1" dirty="0">
                <a:solidFill>
                  <a:schemeClr val="tx1"/>
                </a:solidFill>
                <a:latin typeface="微软雅黑" panose="020B0503020204020204" charset="-122"/>
                <a:ea typeface="微软雅黑" panose="020B0503020204020204" charset="-122"/>
                <a:cs typeface="微软雅黑" panose="020B0503020204020204" charset="-122"/>
                <a:sym typeface="+mn-ea"/>
              </a:rPr>
              <a:t>庞琳勇</a:t>
            </a:r>
            <a:r>
              <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mn-ea"/>
              </a:rPr>
              <a:t> </a:t>
            </a:r>
            <a:endParaRPr kumimoji="0" lang="zh-CN" altLang="en-US" sz="3200" b="1" i="0" u="none" strike="noStrike" cap="none" spc="0" normalizeH="0" baseline="0" dirty="0">
              <a:ln>
                <a:noFill/>
              </a:ln>
              <a:solidFill>
                <a:schemeClr val="tx1"/>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856615" y="1947545"/>
            <a:ext cx="2184400" cy="2660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1400" i="0" u="none" strike="noStrike" cap="none" spc="0" normalizeH="0" baseline="0">
                <a:ln>
                  <a:noFill/>
                </a:ln>
                <a:solidFill>
                  <a:schemeClr val="tx1"/>
                </a:solidFill>
                <a:effectLst/>
                <a:uFillTx/>
                <a:latin typeface="微软雅黑" panose="020B0503020204020204" charset="-122"/>
                <a:ea typeface="微软雅黑" panose="020B0503020204020204" charset="-122"/>
                <a:cs typeface="+mj-cs"/>
                <a:sym typeface="Helvetica Light"/>
              </a:rPr>
              <a:t>小觅智能创始人 </a:t>
            </a:r>
            <a:r>
              <a:rPr kumimoji="0" lang="en-US" altLang="zh-CN" sz="1400" u="none" strike="noStrike" cap="none" spc="0" normalizeH="0" baseline="0">
                <a:ln>
                  <a:noFill/>
                </a:ln>
                <a:solidFill>
                  <a:schemeClr val="tx1"/>
                </a:solidFill>
                <a:effectLst/>
                <a:uFillTx/>
                <a:latin typeface="微软雅黑" panose="020B0503020204020204" charset="-122"/>
                <a:ea typeface="微软雅黑" panose="020B0503020204020204" charset="-122"/>
                <a:cs typeface="+mj-cs"/>
                <a:sym typeface="Helvetica Light"/>
              </a:rPr>
              <a:t>&amp; </a:t>
            </a:r>
            <a:r>
              <a:rPr kumimoji="0" lang="en-US" altLang="zh-CN" sz="1400" i="0" u="none" strike="noStrike" cap="none" spc="0" normalizeH="0" baseline="0">
                <a:ln>
                  <a:noFill/>
                </a:ln>
                <a:solidFill>
                  <a:schemeClr val="tx1"/>
                </a:solidFill>
                <a:effectLst/>
                <a:uFillTx/>
                <a:latin typeface="微软雅黑" panose="020B0503020204020204" charset="-122"/>
                <a:ea typeface="微软雅黑" panose="020B0503020204020204" charset="-122"/>
                <a:cs typeface="+mj-cs"/>
                <a:sym typeface="Helvetica Light"/>
              </a:rPr>
              <a:t>CEO</a:t>
            </a:r>
            <a:endParaRPr kumimoji="0" lang="en-US" altLang="zh-CN" sz="1400" i="0" u="none" strike="noStrike" cap="none" spc="0" normalizeH="0" baseline="0">
              <a:ln>
                <a:noFill/>
              </a:ln>
              <a:solidFill>
                <a:schemeClr val="tx1"/>
              </a:solidFill>
              <a:effectLst/>
              <a:uFillTx/>
              <a:latin typeface="微软雅黑" panose="020B0503020204020204" charset="-122"/>
              <a:ea typeface="微软雅黑" panose="020B0503020204020204" charset="-122"/>
              <a:cs typeface="+mj-cs"/>
              <a:sym typeface="Helvetica Light"/>
            </a:endParaRPr>
          </a:p>
        </p:txBody>
      </p:sp>
      <p:sp>
        <p:nvSpPr>
          <p:cNvPr id="15" name="文本框 14"/>
          <p:cNvSpPr txBox="1"/>
          <p:nvPr/>
        </p:nvSpPr>
        <p:spPr>
          <a:xfrm>
            <a:off x="5760085" y="1424940"/>
            <a:ext cx="5201285" cy="306705"/>
          </a:xfrm>
          <a:prstGeom prst="rect">
            <a:avLst/>
          </a:prstGeom>
          <a:noFill/>
        </p:spPr>
        <p:txBody>
          <a:bodyPr wrap="square" rtlCol="0">
            <a:spAutoFit/>
          </a:bodyPr>
          <a:lstStyle/>
          <a:p>
            <a:pPr indent="0">
              <a:lnSpc>
                <a:spcPct val="100000"/>
              </a:lnSpc>
              <a:spcBef>
                <a:spcPts val="1885"/>
              </a:spcBef>
              <a:spcAft>
                <a:spcPts val="0"/>
              </a:spcAft>
              <a:buClr>
                <a:srgbClr val="535353"/>
              </a:buClr>
              <a:buSzPct val="82000"/>
              <a:buNone/>
            </a:pPr>
            <a:r>
              <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中国科技大学光测专业，师从伍小平院士</a:t>
            </a:r>
            <a:endPar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nvSpPr>
        <p:spPr>
          <a:xfrm>
            <a:off x="5760085" y="1731645"/>
            <a:ext cx="5308600" cy="521970"/>
          </a:xfrm>
          <a:prstGeom prst="rect">
            <a:avLst/>
          </a:prstGeom>
          <a:noFill/>
        </p:spPr>
        <p:txBody>
          <a:bodyPr wrap="square" rtlCol="0">
            <a:spAutoFit/>
          </a:bodyPr>
          <a:lstStyle/>
          <a:p>
            <a:r>
              <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美国斯坦</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福大学机械工程博士和计算机硕士双学位</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机器人视觉专业</a:t>
            </a:r>
            <a:r>
              <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nvSpPr>
        <p:spPr>
          <a:xfrm>
            <a:off x="5760085" y="2720975"/>
            <a:ext cx="4446270" cy="306705"/>
          </a:xfrm>
          <a:prstGeom prst="rect">
            <a:avLst/>
          </a:prstGeom>
          <a:noFill/>
        </p:spPr>
        <p:txBody>
          <a:bodyPr wrap="square" rtlCol="0">
            <a:spAutoFit/>
          </a:bodyPr>
          <a:lstStyle/>
          <a:p>
            <a:pPr indent="0">
              <a:lnSpc>
                <a:spcPct val="100000"/>
              </a:lnSpc>
              <a:spcBef>
                <a:spcPts val="1885"/>
              </a:spcBef>
              <a:spcAft>
                <a:spcPts val="0"/>
              </a:spcAft>
              <a:buClr>
                <a:srgbClr val="535353"/>
              </a:buClr>
              <a:buSzPct val="82000"/>
              <a:buNone/>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97</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年度斯坦福大学中国学生学者联谊会主席</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9" name="文本框 18"/>
          <p:cNvSpPr txBox="1"/>
          <p:nvPr/>
        </p:nvSpPr>
        <p:spPr>
          <a:xfrm>
            <a:off x="5760085" y="3776345"/>
            <a:ext cx="5433695" cy="521970"/>
          </a:xfrm>
          <a:prstGeom prst="rect">
            <a:avLst/>
          </a:prstGeom>
          <a:noFill/>
        </p:spPr>
        <p:txBody>
          <a:bodyPr wrap="square" rtlCol="0">
            <a:spAutoFit/>
          </a:bodyPr>
          <a:lstStyle/>
          <a:p>
            <a:pPr indent="0">
              <a:lnSpc>
                <a:spcPct val="100000"/>
              </a:lnSpc>
              <a:spcBef>
                <a:spcPts val="1885"/>
              </a:spcBef>
              <a:spcAft>
                <a:spcPts val="0"/>
              </a:spcAft>
              <a:buClr>
                <a:srgbClr val="535353"/>
              </a:buClr>
              <a:buSzPct val="82000"/>
              <a:buNone/>
            </a:pPr>
            <a:r>
              <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拥</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有</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14</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年硅谷和国内创业，</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NASDAQ</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上市，公司行政管理、市场、营销经验</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5760085" y="4288790"/>
            <a:ext cx="5560695" cy="521970"/>
          </a:xfrm>
          <a:prstGeom prst="rect">
            <a:avLst/>
          </a:prstGeom>
          <a:noFill/>
        </p:spPr>
        <p:txBody>
          <a:bodyPr wrap="square" rtlCol="0">
            <a:spAutoFit/>
          </a:bodyPr>
          <a:lstStyle/>
          <a:p>
            <a:pPr indent="0">
              <a:lnSpc>
                <a:spcPct val="100000"/>
              </a:lnSpc>
              <a:spcBef>
                <a:spcPts val="1885"/>
              </a:spcBef>
              <a:spcAft>
                <a:spcPts val="0"/>
              </a:spcAft>
              <a:buClr>
                <a:srgbClr val="535353"/>
              </a:buClr>
              <a:buSzPct val="82000"/>
              <a:buNone/>
            </a:pP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创立和共同创立</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家</a:t>
            </a:r>
            <a:r>
              <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公司</a:t>
            </a:r>
            <a:r>
              <a:rPr lang="zh-CN"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参与</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家公司</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NASDAQ IPO</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家公司被收购</a:t>
            </a:r>
            <a:endPar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nvSpPr>
        <p:spPr>
          <a:xfrm>
            <a:off x="5760085" y="3010535"/>
            <a:ext cx="4563745" cy="306705"/>
          </a:xfrm>
          <a:prstGeom prst="rect">
            <a:avLst/>
          </a:prstGeom>
          <a:noFill/>
        </p:spPr>
        <p:txBody>
          <a:bodyPr wrap="square" rtlCol="0">
            <a:spAutoFit/>
          </a:bodyPr>
          <a:lstStyle/>
          <a:p>
            <a:pPr indent="0">
              <a:lnSpc>
                <a:spcPct val="100000"/>
              </a:lnSpc>
              <a:spcBef>
                <a:spcPts val="1885"/>
              </a:spcBef>
              <a:spcAft>
                <a:spcPts val="0"/>
              </a:spcAft>
              <a:buClr>
                <a:srgbClr val="535353"/>
              </a:buClr>
              <a:buSzPct val="82000"/>
              <a:buNone/>
            </a:pP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中国国际半导体会议（</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CSTIC</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）分会主席</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34" name="直接连接符 33"/>
          <p:cNvCxnSpPr/>
          <p:nvPr/>
        </p:nvCxnSpPr>
        <p:spPr>
          <a:xfrm>
            <a:off x="5438775" y="1493520"/>
            <a:ext cx="0" cy="4305935"/>
          </a:xfrm>
          <a:prstGeom prst="line">
            <a:avLst/>
          </a:prstGeom>
          <a:ln>
            <a:gradFill>
              <a:gsLst>
                <a:gs pos="0">
                  <a:srgbClr val="4A33FB"/>
                </a:gs>
                <a:gs pos="100000">
                  <a:srgbClr val="3E60FE"/>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392420" y="1817370"/>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392420" y="2994660"/>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92420" y="4171950"/>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392420" y="5349240"/>
            <a:ext cx="92710" cy="92710"/>
          </a:xfrm>
          <a:prstGeom prst="ellipse">
            <a:avLst/>
          </a:prstGeom>
          <a:solidFill>
            <a:srgbClr val="4A3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7" name="图片 6" descr="MYNT黑色logo"/>
          <p:cNvPicPr>
            <a:picLocks noChangeAspect="1"/>
          </p:cNvPicPr>
          <p:nvPr/>
        </p:nvPicPr>
        <p:blipFill>
          <a:blip r:embed="rId3"/>
          <a:stretch>
            <a:fillRect/>
          </a:stretch>
        </p:blipFill>
        <p:spPr>
          <a:xfrm>
            <a:off x="10803255" y="6257925"/>
            <a:ext cx="1038860" cy="252730"/>
          </a:xfrm>
          <a:prstGeom prst="rect">
            <a:avLst/>
          </a:prstGeom>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6"/>
          <p:cNvPicPr>
            <a:picLocks noChangeAspect="1"/>
          </p:cNvPicPr>
          <p:nvPr/>
        </p:nvPicPr>
        <p:blipFill>
          <a:blip r:embed="rId1"/>
          <a:stretch>
            <a:fillRect/>
          </a:stretch>
        </p:blipFill>
        <p:spPr>
          <a:xfrm>
            <a:off x="-13335" y="-5715"/>
            <a:ext cx="12230100" cy="6879590"/>
          </a:xfrm>
          <a:prstGeom prst="rect">
            <a:avLst/>
          </a:prstGeom>
        </p:spPr>
      </p:pic>
      <p:sp>
        <p:nvSpPr>
          <p:cNvPr id="444" name="Thank you"/>
          <p:cNvSpPr txBox="1"/>
          <p:nvPr/>
        </p:nvSpPr>
        <p:spPr>
          <a:xfrm>
            <a:off x="2727008" y="3092768"/>
            <a:ext cx="6748780" cy="1209040"/>
          </a:xfrm>
          <a:prstGeom prst="rect">
            <a:avLst/>
          </a:prstGeom>
          <a:ln w="12700">
            <a:miter lim="400000"/>
          </a:ln>
        </p:spPr>
        <p:txBody>
          <a:bodyPr wrap="square" lIns="50800" tIns="50800" rIns="50800" bIns="50800" anchor="ctr">
            <a:spAutoFit/>
          </a:bodyPr>
          <a:lstStyle>
            <a:lvl1pPr>
              <a:defRPr sz="7800">
                <a:solidFill>
                  <a:srgbClr val="FFFFFF"/>
                </a:solidFill>
                <a:latin typeface="Helvetica" panose="020B0604020202030204"/>
                <a:ea typeface="Helvetica" panose="020B0604020202030204"/>
                <a:cs typeface="Helvetica" panose="020B0604020202030204"/>
                <a:sym typeface="Helvetica" panose="020B0604020202030204"/>
              </a:defRPr>
            </a:lvl1pPr>
          </a:lstStyle>
          <a:p>
            <a:pPr algn="ctr"/>
            <a:r>
              <a:rPr sz="7200">
                <a:solidFill>
                  <a:schemeClr val="tx1"/>
                </a:solidFill>
                <a:latin typeface="Arial Black" panose="020B0A04020102020204" charset="0"/>
                <a:ea typeface="思源黑体 CN Bold" panose="020B0800000000000000" charset="-122"/>
              </a:rPr>
              <a:t>Thank you</a:t>
            </a:r>
            <a:endParaRPr sz="7200">
              <a:solidFill>
                <a:schemeClr val="tx1"/>
              </a:solidFill>
              <a:latin typeface="Arial Black" panose="020B0A04020102020204" charset="0"/>
              <a:ea typeface="思源黑体 CN Bold" panose="020B0800000000000000" charset="-122"/>
            </a:endParaRPr>
          </a:p>
        </p:txBody>
      </p:sp>
      <p:sp>
        <p:nvSpPr>
          <p:cNvPr id="2" name="文本框 1"/>
          <p:cNvSpPr txBox="1"/>
          <p:nvPr/>
        </p:nvSpPr>
        <p:spPr>
          <a:xfrm>
            <a:off x="5058410" y="6117590"/>
            <a:ext cx="2085975" cy="337185"/>
          </a:xfrm>
          <a:prstGeom prst="rect">
            <a:avLst/>
          </a:prstGeom>
          <a:noFill/>
        </p:spPr>
        <p:txBody>
          <a:bodyPr wrap="none" rtlCol="0">
            <a:spAutoFit/>
          </a:bodyPr>
          <a:lstStyle/>
          <a:p>
            <a:pPr algn="l"/>
            <a:r>
              <a:rPr lang="en-US" altLang="zh-CN" sz="1600" dirty="0" smtClean="0">
                <a:solidFill>
                  <a:schemeClr val="tx1"/>
                </a:solidFill>
                <a:latin typeface="Arial" panose="02080604020202020204" pitchFamily="34" charset="0"/>
                <a:ea typeface="微软雅黑" panose="020B0503020204020204" charset="-122"/>
                <a:cs typeface="Arial" panose="02080604020202020204" pitchFamily="34" charset="0"/>
                <a:sym typeface="+mn-ea"/>
              </a:rPr>
              <a:t>WWW.MYNTAI.COM</a:t>
            </a:r>
            <a:endParaRPr lang="en-US" altLang="zh-CN" sz="1600" dirty="0" smtClean="0">
              <a:solidFill>
                <a:schemeClr val="tx1"/>
              </a:solidFill>
              <a:latin typeface="Arial" panose="02080604020202020204" pitchFamily="34" charset="0"/>
              <a:ea typeface="微软雅黑" panose="020B0503020204020204" charset="-122"/>
              <a:cs typeface="Arial" panose="02080604020202020204" pitchFamily="34" charset="0"/>
              <a:sym typeface="+mn-ea"/>
            </a:endParaRPr>
          </a:p>
        </p:txBody>
      </p:sp>
      <p:pic>
        <p:nvPicPr>
          <p:cNvPr id="3" name="图片 2" descr="MYNT黑色logo"/>
          <p:cNvPicPr>
            <a:picLocks noChangeAspect="1"/>
          </p:cNvPicPr>
          <p:nvPr/>
        </p:nvPicPr>
        <p:blipFill>
          <a:blip r:embed="rId2"/>
          <a:stretch>
            <a:fillRect/>
          </a:stretch>
        </p:blipFill>
        <p:spPr>
          <a:xfrm>
            <a:off x="5417185" y="799465"/>
            <a:ext cx="1367155" cy="33274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4"/>
          <p:cNvPicPr>
            <a:picLocks noChangeAspect="1"/>
          </p:cNvPicPr>
          <p:nvPr/>
        </p:nvPicPr>
        <p:blipFill>
          <a:blip r:embed="rId1"/>
          <a:stretch>
            <a:fillRect/>
          </a:stretch>
        </p:blipFill>
        <p:spPr>
          <a:xfrm>
            <a:off x="-15240" y="-8255"/>
            <a:ext cx="12222480" cy="6875145"/>
          </a:xfrm>
          <a:prstGeom prst="rect">
            <a:avLst/>
          </a:prstGeom>
        </p:spPr>
      </p:pic>
      <p:sp>
        <p:nvSpPr>
          <p:cNvPr id="10" name="文本框 9"/>
          <p:cNvSpPr txBox="1"/>
          <p:nvPr/>
        </p:nvSpPr>
        <p:spPr>
          <a:xfrm>
            <a:off x="1171575" y="1741805"/>
            <a:ext cx="1894840" cy="398780"/>
          </a:xfrm>
          <a:prstGeom prst="rect">
            <a:avLst/>
          </a:prstGeom>
          <a:noFill/>
        </p:spPr>
        <p:txBody>
          <a:bodyPr wrap="square" rtlCol="0">
            <a:spAutoFit/>
          </a:bodyPr>
          <a:lstStyle/>
          <a:p>
            <a:pPr algn="l"/>
            <a:r>
              <a:rPr lang="zh-CN" altLang="en-US" sz="2000" smtClean="0">
                <a:solidFill>
                  <a:schemeClr val="tx1"/>
                </a:solidFill>
                <a:latin typeface="微软雅黑" panose="020B0503020204020204" charset="-122"/>
                <a:ea typeface="微软雅黑" panose="020B0503020204020204" charset="-122"/>
              </a:rPr>
              <a:t>易用性</a:t>
            </a:r>
            <a:endParaRPr lang="zh-CN" altLang="en-US" sz="2000" smtClean="0">
              <a:solidFill>
                <a:schemeClr val="tx1"/>
              </a:solidFill>
              <a:latin typeface="微软雅黑" panose="020B0503020204020204" charset="-122"/>
              <a:ea typeface="微软雅黑" panose="020B0503020204020204" charset="-122"/>
            </a:endParaRPr>
          </a:p>
        </p:txBody>
      </p:sp>
      <p:sp>
        <p:nvSpPr>
          <p:cNvPr id="13" name="文本框 12"/>
          <p:cNvSpPr txBox="1"/>
          <p:nvPr/>
        </p:nvSpPr>
        <p:spPr>
          <a:xfrm>
            <a:off x="1171575" y="2140585"/>
            <a:ext cx="4881245" cy="586105"/>
          </a:xfrm>
          <a:prstGeom prst="rect">
            <a:avLst/>
          </a:prstGeom>
          <a:noFill/>
        </p:spPr>
        <p:txBody>
          <a:bodyPr wrap="square" rtlCol="0">
            <a:spAutoFit/>
          </a:bodyPr>
          <a:lstStyle/>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1.两版型号SDK，</a:t>
            </a:r>
            <a:r>
              <a:rPr lang="x-none" altLang="en-US" sz="1400"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多版本</a:t>
            </a: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型号及固件及各种</a:t>
            </a:r>
            <a:r>
              <a:rPr lang="x-none" altLang="en-US" sz="1400" dirty="0" smtClean="0">
                <a:solidFill>
                  <a:srgbClr val="FF0000"/>
                </a:solidFill>
                <a:latin typeface="微软雅黑" panose="020B0503020204020204" charset="-122"/>
                <a:ea typeface="微软雅黑" panose="020B0503020204020204" charset="-122"/>
                <a:cs typeface="微软雅黑" panose="020B0503020204020204" charset="-122"/>
                <a:sym typeface="+mn-ea"/>
              </a:rPr>
              <a:t>定制</a:t>
            </a: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带来的客户使用疑惑.</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615950" y="622935"/>
            <a:ext cx="4892675" cy="1076325"/>
          </a:xfrm>
          <a:prstGeom prst="rect">
            <a:avLst/>
          </a:prstGeom>
          <a:noFill/>
        </p:spPr>
        <p:txBody>
          <a:bodyPr wrap="square" rtlCol="0">
            <a:spAutoFit/>
          </a:bodyPr>
          <a:p>
            <a:pPr algn="l"/>
            <a:r>
              <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老版本SDK 缺点</a:t>
            </a:r>
            <a:r>
              <a:rPr lang="x-none" alt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a:t>
            </a:r>
            <a:r>
              <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痛点 汇总及讨论</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4" name="文本框 3"/>
          <p:cNvSpPr txBox="1"/>
          <p:nvPr/>
        </p:nvSpPr>
        <p:spPr>
          <a:xfrm>
            <a:off x="6247130" y="1741805"/>
            <a:ext cx="1894840" cy="398780"/>
          </a:xfrm>
          <a:prstGeom prst="rect">
            <a:avLst/>
          </a:prstGeom>
          <a:noFill/>
        </p:spPr>
        <p:txBody>
          <a:bodyPr wrap="square" rtlCol="0">
            <a:spAutoFit/>
          </a:bodyPr>
          <a:p>
            <a:pPr algn="l"/>
            <a:r>
              <a:rPr lang="zh-CN" altLang="en-US" sz="2000" smtClean="0">
                <a:solidFill>
                  <a:schemeClr val="tx1"/>
                </a:solidFill>
                <a:latin typeface="微软雅黑" panose="020B0503020204020204" charset="-122"/>
                <a:ea typeface="微软雅黑" panose="020B0503020204020204" charset="-122"/>
              </a:rPr>
              <a:t>效能</a:t>
            </a:r>
            <a:endParaRPr lang="zh-CN" altLang="en-US" sz="2000" smtClean="0">
              <a:solidFill>
                <a:schemeClr val="tx1"/>
              </a:solidFill>
              <a:latin typeface="微软雅黑" panose="020B0503020204020204" charset="-122"/>
              <a:ea typeface="微软雅黑" panose="020B0503020204020204" charset="-122"/>
            </a:endParaRPr>
          </a:p>
        </p:txBody>
      </p:sp>
      <p:sp>
        <p:nvSpPr>
          <p:cNvPr id="8" name="文本框 7"/>
          <p:cNvSpPr txBox="1"/>
          <p:nvPr/>
        </p:nvSpPr>
        <p:spPr>
          <a:xfrm>
            <a:off x="6247130" y="2140585"/>
            <a:ext cx="4555490" cy="586105"/>
          </a:xfrm>
          <a:prstGeom prst="rect">
            <a:avLst/>
          </a:prstGeom>
          <a:noFill/>
        </p:spPr>
        <p:txBody>
          <a:bodyPr wrap="square" rtlCol="0">
            <a:spAutoFit/>
          </a:bodyPr>
          <a:p>
            <a:pPr algn="l">
              <a:lnSpc>
                <a:spcPct val="115000"/>
              </a:lnSpc>
              <a:spcBef>
                <a:spcPts val="0"/>
              </a:spcBef>
              <a:spcAft>
                <a:spcPts val="0"/>
              </a:spcAft>
            </a:pPr>
            <a:r>
              <a:rPr lang="x-none" sz="1400" dirty="0">
                <a:solidFill>
                  <a:schemeClr val="tx1"/>
                </a:solidFill>
                <a:latin typeface="微软雅黑" panose="020B0503020204020204" charset="-122"/>
                <a:ea typeface="微软雅黑" panose="020B0503020204020204" charset="-122"/>
                <a:cs typeface="微软雅黑" panose="020B0503020204020204" charset="-122"/>
                <a:sym typeface="+mn-ea"/>
              </a:rPr>
              <a:t>1.两版SDK代码架构开始时较少考虑拷贝，转换和传递带来的性能损耗，着重于</a:t>
            </a:r>
            <a:r>
              <a:rPr lang="x-none" sz="1400" dirty="0">
                <a:solidFill>
                  <a:srgbClr val="FF0000"/>
                </a:solidFill>
                <a:latin typeface="微软雅黑" panose="020B0503020204020204" charset="-122"/>
                <a:ea typeface="微软雅黑" panose="020B0503020204020204" charset="-122"/>
                <a:cs typeface="微软雅黑" panose="020B0503020204020204" charset="-122"/>
                <a:sym typeface="+mn-ea"/>
              </a:rPr>
              <a:t>功能性优先</a:t>
            </a:r>
            <a:r>
              <a:rPr lang="x-none" sz="14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1171575" y="3752850"/>
            <a:ext cx="1894840" cy="398780"/>
          </a:xfrm>
          <a:prstGeom prst="rect">
            <a:avLst/>
          </a:prstGeom>
          <a:noFill/>
        </p:spPr>
        <p:txBody>
          <a:bodyPr wrap="square" rtlCol="0">
            <a:spAutoFit/>
          </a:bodyPr>
          <a:lstStyle/>
          <a:p>
            <a:pPr algn="l"/>
            <a:r>
              <a:rPr lang="zh-CN" altLang="en-US" sz="2000" dirty="0" smtClean="0">
                <a:solidFill>
                  <a:schemeClr val="tx1"/>
                </a:solidFill>
                <a:latin typeface="微软雅黑" panose="020B0503020204020204" charset="-122"/>
                <a:ea typeface="微软雅黑" panose="020B0503020204020204" charset="-122"/>
              </a:rPr>
              <a:t>功能性</a:t>
            </a:r>
            <a:endParaRPr lang="zh-CN" altLang="en-US" sz="2000" dirty="0" smtClean="0">
              <a:solidFill>
                <a:schemeClr val="tx1"/>
              </a:solidFill>
              <a:latin typeface="微软雅黑" panose="020B0503020204020204" charset="-122"/>
              <a:ea typeface="微软雅黑" panose="020B0503020204020204" charset="-122"/>
            </a:endParaRPr>
          </a:p>
        </p:txBody>
      </p:sp>
      <p:sp>
        <p:nvSpPr>
          <p:cNvPr id="17" name="文本框 16"/>
          <p:cNvSpPr txBox="1"/>
          <p:nvPr/>
        </p:nvSpPr>
        <p:spPr>
          <a:xfrm>
            <a:off x="1171575" y="4151630"/>
            <a:ext cx="4881245" cy="586105"/>
          </a:xfrm>
          <a:prstGeom prst="rect">
            <a:avLst/>
          </a:prstGeom>
          <a:noFill/>
        </p:spPr>
        <p:txBody>
          <a:bodyPr wrap="square" rtlCol="0">
            <a:spAutoFit/>
          </a:bodyPr>
          <a:lstStyle/>
          <a:p>
            <a:pPr algn="l">
              <a:lnSpc>
                <a:spcPct val="115000"/>
              </a:lnSpc>
              <a:spcBef>
                <a:spcPts val="0"/>
              </a:spcBef>
              <a:spcAft>
                <a:spcPts val="0"/>
              </a:spcAft>
            </a:pP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1.抗锯齿缩放管线，视差后滤波，点云后滤波等等多样化需求适配的</a:t>
            </a:r>
            <a:r>
              <a:rPr lang="x-none"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不完善</a:t>
            </a: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12" name="图片 11" descr="MYNT黑色logo"/>
          <p:cNvPicPr>
            <a:picLocks noChangeAspect="1"/>
          </p:cNvPicPr>
          <p:nvPr/>
        </p:nvPicPr>
        <p:blipFill>
          <a:blip r:embed="rId2"/>
          <a:stretch>
            <a:fillRect/>
          </a:stretch>
        </p:blipFill>
        <p:spPr>
          <a:xfrm>
            <a:off x="10803255" y="6257925"/>
            <a:ext cx="1038860" cy="252730"/>
          </a:xfrm>
          <a:prstGeom prst="rect">
            <a:avLst/>
          </a:prstGeom>
        </p:spPr>
      </p:pic>
      <p:sp>
        <p:nvSpPr>
          <p:cNvPr id="15" name="文本框 14"/>
          <p:cNvSpPr txBox="1"/>
          <p:nvPr/>
        </p:nvSpPr>
        <p:spPr>
          <a:xfrm>
            <a:off x="6247130" y="3707765"/>
            <a:ext cx="2613025" cy="398780"/>
          </a:xfrm>
          <a:prstGeom prst="rect">
            <a:avLst/>
          </a:prstGeom>
          <a:noFill/>
        </p:spPr>
        <p:txBody>
          <a:bodyPr wrap="square" rtlCol="0">
            <a:spAutoFit/>
          </a:bodyPr>
          <a:p>
            <a:pPr algn="l"/>
            <a:r>
              <a:rPr lang="zh-CN" altLang="en-US" sz="2000" dirty="0" smtClean="0">
                <a:solidFill>
                  <a:schemeClr val="tx1"/>
                </a:solidFill>
                <a:latin typeface="微软雅黑" panose="020B0503020204020204" charset="-122"/>
                <a:ea typeface="微软雅黑" panose="020B0503020204020204" charset="-122"/>
              </a:rPr>
              <a:t>调试和问题复现</a:t>
            </a:r>
            <a:endParaRPr lang="zh-CN" altLang="en-US" sz="2000" dirty="0" smtClean="0">
              <a:solidFill>
                <a:schemeClr val="tx1"/>
              </a:solidFill>
              <a:latin typeface="微软雅黑" panose="020B0503020204020204" charset="-122"/>
              <a:ea typeface="微软雅黑" panose="020B0503020204020204" charset="-122"/>
            </a:endParaRPr>
          </a:p>
        </p:txBody>
      </p:sp>
      <p:sp>
        <p:nvSpPr>
          <p:cNvPr id="16" name="文本框 15"/>
          <p:cNvSpPr txBox="1"/>
          <p:nvPr/>
        </p:nvSpPr>
        <p:spPr>
          <a:xfrm>
            <a:off x="6247130" y="4106545"/>
            <a:ext cx="4555490" cy="586105"/>
          </a:xfrm>
          <a:prstGeom prst="rect">
            <a:avLst/>
          </a:prstGeom>
          <a:noFill/>
        </p:spPr>
        <p:txBody>
          <a:bodyPr wrap="square" rtlCol="0">
            <a:spAutoFit/>
          </a:bodyPr>
          <a:p>
            <a:pPr algn="l">
              <a:lnSpc>
                <a:spcPct val="115000"/>
              </a:lnSpc>
              <a:spcBef>
                <a:spcPts val="0"/>
              </a:spcBef>
              <a:spcAft>
                <a:spcPts val="0"/>
              </a:spcAft>
            </a:pP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1.有问题直接CORE,缺少层级LOG的实际使用,遇到ROS这样有点聋哑的模块问题就更加严重.</a:t>
            </a:r>
            <a:endPar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8" name="文本框 17"/>
          <p:cNvSpPr txBox="1"/>
          <p:nvPr/>
        </p:nvSpPr>
        <p:spPr>
          <a:xfrm>
            <a:off x="1171575" y="2700655"/>
            <a:ext cx="4881245" cy="33845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2.对于高校及各种新手来说使用样例并</a:t>
            </a:r>
            <a:r>
              <a:rPr lang="x-none" altLang="en-US" sz="1400" dirty="0" smtClean="0">
                <a:solidFill>
                  <a:srgbClr val="FF0000"/>
                </a:solidFill>
                <a:latin typeface="微软雅黑" panose="020B0503020204020204" charset="-122"/>
                <a:ea typeface="微软雅黑" panose="020B0503020204020204" charset="-122"/>
                <a:cs typeface="微软雅黑" panose="020B0503020204020204" charset="-122"/>
                <a:sym typeface="+mn-ea"/>
              </a:rPr>
              <a:t>不够傻瓜</a:t>
            </a: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9" name="文本框 18"/>
          <p:cNvSpPr txBox="1"/>
          <p:nvPr/>
        </p:nvSpPr>
        <p:spPr>
          <a:xfrm>
            <a:off x="1171575" y="3039110"/>
            <a:ext cx="4881880" cy="58610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3.遇到较多用户实际更需要学术上的解释而不是使用时真的遇到了问题，相当多的学术问题需要一个官方的</a:t>
            </a:r>
            <a:r>
              <a:rPr lang="x-none" altLang="en-US" sz="1400" dirty="0" smtClean="0">
                <a:solidFill>
                  <a:srgbClr val="FF0000"/>
                </a:solidFill>
                <a:latin typeface="微软雅黑" panose="020B0503020204020204" charset="-122"/>
                <a:ea typeface="微软雅黑" panose="020B0503020204020204" charset="-122"/>
                <a:cs typeface="微软雅黑" panose="020B0503020204020204" charset="-122"/>
                <a:sym typeface="+mn-ea"/>
              </a:rPr>
              <a:t>原理指引</a:t>
            </a: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3066415" y="3547110"/>
            <a:ext cx="464820" cy="33845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nvSpPr>
        <p:spPr>
          <a:xfrm>
            <a:off x="6247130" y="2726690"/>
            <a:ext cx="4555490" cy="833755"/>
          </a:xfrm>
          <a:prstGeom prst="rect">
            <a:avLst/>
          </a:prstGeom>
          <a:noFill/>
        </p:spPr>
        <p:txBody>
          <a:bodyPr wrap="square" rtlCol="0">
            <a:spAutoFit/>
          </a:bodyPr>
          <a:p>
            <a:pPr algn="l">
              <a:lnSpc>
                <a:spcPct val="115000"/>
              </a:lnSpc>
              <a:spcBef>
                <a:spcPts val="0"/>
              </a:spcBef>
              <a:spcAft>
                <a:spcPts val="0"/>
              </a:spcAft>
            </a:pPr>
            <a:r>
              <a:rPr lang="x-none" sz="1400" dirty="0">
                <a:solidFill>
                  <a:schemeClr val="tx1"/>
                </a:solidFill>
                <a:latin typeface="微软雅黑" panose="020B0503020204020204" charset="-122"/>
                <a:ea typeface="微软雅黑" panose="020B0503020204020204" charset="-122"/>
                <a:cs typeface="微软雅黑" panose="020B0503020204020204" charset="-122"/>
                <a:sym typeface="+mn-ea"/>
              </a:rPr>
              <a:t>2.由于不具备模块式的功能解耦，难以复现模块内具体状况，性能测试很难有效地针对开展，优化很难优化到刀刃上.</a:t>
            </a:r>
            <a:endParaRPr lang="x-none"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2" name="文本框 21"/>
          <p:cNvSpPr txBox="1"/>
          <p:nvPr/>
        </p:nvSpPr>
        <p:spPr>
          <a:xfrm>
            <a:off x="8054975" y="3414395"/>
            <a:ext cx="464820" cy="33845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nvSpPr>
        <p:spPr>
          <a:xfrm>
            <a:off x="1172210" y="4737735"/>
            <a:ext cx="4881245" cy="586105"/>
          </a:xfrm>
          <a:prstGeom prst="rect">
            <a:avLst/>
          </a:prstGeom>
          <a:noFill/>
        </p:spPr>
        <p:txBody>
          <a:bodyPr wrap="square" rtlCol="0">
            <a:spAutoFit/>
          </a:bodyPr>
          <a:p>
            <a:pPr algn="l">
              <a:lnSpc>
                <a:spcPct val="115000"/>
              </a:lnSpc>
              <a:spcBef>
                <a:spcPts val="0"/>
              </a:spcBef>
              <a:spcAft>
                <a:spcPts val="0"/>
              </a:spcAft>
            </a:pP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2.相当多的功能深度决定了实际上需求</a:t>
            </a:r>
            <a:r>
              <a:rPr lang="x-none"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算法</a:t>
            </a: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组不仅限于口头上的支持，但实际情况难以满足.</a:t>
            </a:r>
            <a:endPar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4" name="文本框 23"/>
          <p:cNvSpPr txBox="1"/>
          <p:nvPr/>
        </p:nvSpPr>
        <p:spPr>
          <a:xfrm>
            <a:off x="6247765" y="4692650"/>
            <a:ext cx="4555490" cy="833755"/>
          </a:xfrm>
          <a:prstGeom prst="rect">
            <a:avLst/>
          </a:prstGeom>
          <a:noFill/>
        </p:spPr>
        <p:txBody>
          <a:bodyPr wrap="square" rtlCol="0">
            <a:spAutoFit/>
          </a:bodyPr>
          <a:p>
            <a:pPr algn="l">
              <a:lnSpc>
                <a:spcPct val="115000"/>
              </a:lnSpc>
              <a:spcBef>
                <a:spcPts val="0"/>
              </a:spcBef>
              <a:spcAft>
                <a:spcPts val="0"/>
              </a:spcAft>
            </a:pP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2.内外层到数据产生，数据传递，数据加工，包装抛出这样的模块界限和层次实现和协议上存在不够明晰的情况，无法第一时间缩小和锁定问题的范围.</a:t>
            </a:r>
            <a:endPar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5" name="文本框 24"/>
          <p:cNvSpPr txBox="1"/>
          <p:nvPr/>
        </p:nvSpPr>
        <p:spPr>
          <a:xfrm>
            <a:off x="3066415" y="5323840"/>
            <a:ext cx="464820" cy="33845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6" name="文本框 25"/>
          <p:cNvSpPr txBox="1"/>
          <p:nvPr/>
        </p:nvSpPr>
        <p:spPr>
          <a:xfrm>
            <a:off x="8141970" y="5795010"/>
            <a:ext cx="464820" cy="338455"/>
          </a:xfrm>
          <a:prstGeom prst="rect">
            <a:avLst/>
          </a:prstGeom>
          <a:noFill/>
        </p:spPr>
        <p:txBody>
          <a:bodyPr wrap="square" rtlCol="0">
            <a:spAutoFit/>
          </a:bodyPr>
          <a:p>
            <a:pPr algn="l">
              <a:lnSpc>
                <a:spcPct val="115000"/>
              </a:lnSpc>
              <a:spcBef>
                <a:spcPts val="0"/>
              </a:spcBef>
              <a:spcAft>
                <a:spcPts val="0"/>
              </a:spcAft>
            </a:pPr>
            <a:r>
              <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en-US"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nvSpPr>
        <p:spPr>
          <a:xfrm>
            <a:off x="6247765" y="5499100"/>
            <a:ext cx="4555490" cy="833755"/>
          </a:xfrm>
          <a:prstGeom prst="rect">
            <a:avLst/>
          </a:prstGeom>
          <a:noFill/>
        </p:spPr>
        <p:txBody>
          <a:bodyPr wrap="square" rtlCol="0">
            <a:spAutoFit/>
          </a:bodyPr>
          <a:p>
            <a:pPr algn="l">
              <a:lnSpc>
                <a:spcPct val="115000"/>
              </a:lnSpc>
              <a:spcBef>
                <a:spcPts val="0"/>
              </a:spcBef>
              <a:spcAft>
                <a:spcPts val="0"/>
              </a:spcAft>
            </a:pPr>
            <a:r>
              <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3.复现困难，往往存在一些跟特定逻辑相关的问题，但是既不能遍历情况流程化测试，也不能简单获得用户实际情况进行场景复现.</a:t>
            </a:r>
            <a:endParaRPr lang="x-none"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7"/>
          <p:cNvPicPr>
            <a:picLocks noChangeAspect="1"/>
          </p:cNvPicPr>
          <p:nvPr/>
        </p:nvPicPr>
        <p:blipFill>
          <a:blip r:embed="rId1"/>
          <a:stretch>
            <a:fillRect/>
          </a:stretch>
        </p:blipFill>
        <p:spPr>
          <a:xfrm>
            <a:off x="-22860" y="-15240"/>
            <a:ext cx="12212955" cy="6870065"/>
          </a:xfrm>
          <a:prstGeom prst="rect">
            <a:avLst/>
          </a:prstGeom>
        </p:spPr>
      </p:pic>
      <p:sp>
        <p:nvSpPr>
          <p:cNvPr id="8" name="Title 1"/>
          <p:cNvSpPr txBox="1"/>
          <p:nvPr/>
        </p:nvSpPr>
        <p:spPr>
          <a:xfrm>
            <a:off x="3957320" y="1654810"/>
            <a:ext cx="3634105" cy="733425"/>
          </a:xfrm>
          <a:prstGeom prst="rect">
            <a:avLst/>
          </a:prstGeom>
        </p:spPr>
        <p:txBody>
          <a:bodyPr rtlCol="0">
            <a:noAutofit/>
          </a:bodyPr>
          <a:lstStyle>
            <a:lvl1pPr algn="l" defTabSz="914400" rtl="0" eaLnBrk="1" latinLnBrk="0" hangingPunct="1">
              <a:lnSpc>
                <a:spcPct val="90000"/>
              </a:lnSpc>
              <a:spcBef>
                <a:spcPct val="0"/>
              </a:spcBef>
              <a:buNone/>
              <a:defRPr sz="2400" b="0" i="0" kern="1200">
                <a:solidFill>
                  <a:schemeClr val="tx1"/>
                </a:solidFill>
                <a:latin typeface="Roboto Thin" charset="0"/>
                <a:ea typeface="Roboto Thin" charset="0"/>
                <a:cs typeface="Roboto Thin" charset="0"/>
              </a:defRPr>
            </a:lvl1pPr>
          </a:lstStyle>
          <a:p>
            <a:pPr algn="ctr">
              <a:lnSpc>
                <a:spcPct val="115000"/>
              </a:lnSpc>
              <a:spcBef>
                <a:spcPts val="1000"/>
              </a:spcBef>
              <a:spcAft>
                <a:spcPts val="0"/>
              </a:spcAft>
            </a:pPr>
            <a:r>
              <a:rPr lang="zh-CN" altLang="en-US" sz="3200" b="1" dirty="0" smtClean="0">
                <a:solidFill>
                  <a:schemeClr val="tx1"/>
                </a:solidFill>
                <a:latin typeface="微软雅黑" panose="020B0503020204020204" charset="-122"/>
                <a:ea typeface="微软雅黑" panose="020B0503020204020204" charset="-122"/>
                <a:cs typeface="微软雅黑" panose="020B0503020204020204" charset="-122"/>
              </a:rPr>
              <a:t>架构类新要点目录</a:t>
            </a:r>
            <a:endParaRPr lang="zh-CN" altLang="en-US" sz="3200" b="1"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317240" y="3498850"/>
            <a:ext cx="2861945" cy="829945"/>
          </a:xfrm>
          <a:prstGeom prst="rect">
            <a:avLst/>
          </a:prstGeom>
          <a:noFill/>
        </p:spPr>
        <p:txBody>
          <a:bodyPr wrap="square" rtlCol="0">
            <a:spAutoFit/>
          </a:bodyPr>
          <a:p>
            <a:pPr algn="l">
              <a:lnSpc>
                <a:spcPct val="120000"/>
              </a:lnSpc>
              <a:spcBef>
                <a:spcPts val="0"/>
              </a:spcBef>
              <a:spcAft>
                <a:spcPts val="0"/>
              </a:spcAft>
            </a:pPr>
            <a:r>
              <a:rPr lang="zh-CN" sz="2000" b="1">
                <a:solidFill>
                  <a:schemeClr val="tx1"/>
                </a:solidFill>
                <a:latin typeface="微软雅黑" panose="020B0503020204020204" charset="-122"/>
                <a:ea typeface="微软雅黑" panose="020B0503020204020204" charset="-122"/>
                <a:sym typeface="+mn-ea"/>
              </a:rPr>
              <a:t>驱动层和高阶功能层间的解耦和协议设计</a:t>
            </a:r>
            <a:endParaRPr lang="zh-CN" sz="2000" b="1">
              <a:solidFill>
                <a:schemeClr val="tx1"/>
              </a:solidFill>
              <a:latin typeface="微软雅黑" panose="020B0503020204020204" charset="-122"/>
              <a:ea typeface="微软雅黑" panose="020B0503020204020204" charset="-122"/>
              <a:sym typeface="+mn-ea"/>
            </a:endParaRPr>
          </a:p>
        </p:txBody>
      </p:sp>
      <p:sp>
        <p:nvSpPr>
          <p:cNvPr id="2" name="矩形 1"/>
          <p:cNvSpPr/>
          <p:nvPr/>
        </p:nvSpPr>
        <p:spPr>
          <a:xfrm>
            <a:off x="2822575" y="3651885"/>
            <a:ext cx="360000" cy="36000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2851150" y="3643630"/>
            <a:ext cx="333375" cy="368300"/>
          </a:xfrm>
          <a:prstGeom prst="rect">
            <a:avLst/>
          </a:prstGeom>
          <a:noFill/>
        </p:spPr>
        <p:txBody>
          <a:bodyPr wrap="square" rtlCol="0">
            <a:spAutoFit/>
          </a:bodyPr>
          <a:p>
            <a:r>
              <a:rPr lang="en-US" altLang="zh-CN">
                <a:solidFill>
                  <a:schemeClr val="tx1"/>
                </a:solidFill>
                <a:latin typeface="微软雅黑" panose="020B0503020204020204" charset="-122"/>
                <a:ea typeface="微软雅黑" panose="020B0503020204020204" charset="-122"/>
              </a:rPr>
              <a:t>1</a:t>
            </a:r>
            <a:endParaRPr lang="en-US" altLang="zh-CN">
              <a:solidFill>
                <a:schemeClr val="tx1"/>
              </a:solidFill>
              <a:latin typeface="微软雅黑" panose="020B0503020204020204" charset="-122"/>
              <a:ea typeface="微软雅黑" panose="020B0503020204020204" charset="-122"/>
            </a:endParaRPr>
          </a:p>
        </p:txBody>
      </p:sp>
      <p:sp>
        <p:nvSpPr>
          <p:cNvPr id="12" name="文本框 11"/>
          <p:cNvSpPr txBox="1"/>
          <p:nvPr/>
        </p:nvSpPr>
        <p:spPr>
          <a:xfrm>
            <a:off x="7724140" y="3498850"/>
            <a:ext cx="2913380" cy="829945"/>
          </a:xfrm>
          <a:prstGeom prst="rect">
            <a:avLst/>
          </a:prstGeom>
          <a:noFill/>
        </p:spPr>
        <p:txBody>
          <a:bodyPr wrap="square" rtlCol="0">
            <a:spAutoFit/>
          </a:bodyPr>
          <a:p>
            <a:pPr algn="l">
              <a:lnSpc>
                <a:spcPct val="120000"/>
              </a:lnSpc>
              <a:spcBef>
                <a:spcPts val="0"/>
              </a:spcBef>
              <a:spcAft>
                <a:spcPts val="0"/>
              </a:spcAft>
            </a:pPr>
            <a:r>
              <a:rPr lang="zh-CN" sz="2000" b="1">
                <a:solidFill>
                  <a:schemeClr val="tx1"/>
                </a:solidFill>
                <a:latin typeface="微软雅黑" panose="020B0503020204020204" charset="-122"/>
                <a:ea typeface="微软雅黑" panose="020B0503020204020204" charset="-122"/>
                <a:sym typeface="+mn-ea"/>
              </a:rPr>
              <a:t>数据类型和传递，转换等的实现考量</a:t>
            </a:r>
            <a:endParaRPr lang="zh-CN" sz="2000" b="1">
              <a:solidFill>
                <a:schemeClr val="tx1"/>
              </a:solidFill>
              <a:latin typeface="微软雅黑" panose="020B0503020204020204" charset="-122"/>
              <a:ea typeface="微软雅黑" panose="020B0503020204020204" charset="-122"/>
              <a:sym typeface="+mn-ea"/>
            </a:endParaRPr>
          </a:p>
        </p:txBody>
      </p:sp>
      <p:sp>
        <p:nvSpPr>
          <p:cNvPr id="13" name="文本框 12"/>
          <p:cNvSpPr txBox="1"/>
          <p:nvPr/>
        </p:nvSpPr>
        <p:spPr>
          <a:xfrm>
            <a:off x="7248525" y="3651885"/>
            <a:ext cx="333375" cy="368300"/>
          </a:xfrm>
          <a:prstGeom prst="rect">
            <a:avLst/>
          </a:prstGeom>
          <a:noFill/>
        </p:spPr>
        <p:txBody>
          <a:bodyPr wrap="square" rtlCol="0">
            <a:spAutoFit/>
          </a:bodyPr>
          <a:p>
            <a:r>
              <a:rPr lang="en-US" altLang="zh-CN">
                <a:solidFill>
                  <a:schemeClr val="tx1"/>
                </a:solidFill>
                <a:latin typeface="微软雅黑" panose="020B0503020204020204" charset="-122"/>
                <a:ea typeface="微软雅黑" panose="020B0503020204020204" charset="-122"/>
              </a:rPr>
              <a:t>2</a:t>
            </a:r>
            <a:endParaRPr lang="en-US" altLang="zh-CN">
              <a:solidFill>
                <a:schemeClr val="tx1"/>
              </a:solidFill>
              <a:latin typeface="微软雅黑" panose="020B0503020204020204" charset="-122"/>
              <a:ea typeface="微软雅黑" panose="020B0503020204020204" charset="-122"/>
            </a:endParaRPr>
          </a:p>
        </p:txBody>
      </p:sp>
      <p:sp>
        <p:nvSpPr>
          <p:cNvPr id="15" name="矩形 14"/>
          <p:cNvSpPr/>
          <p:nvPr/>
        </p:nvSpPr>
        <p:spPr>
          <a:xfrm>
            <a:off x="7231380" y="3651885"/>
            <a:ext cx="360000" cy="36000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3317240" y="4577715"/>
            <a:ext cx="2861310" cy="829945"/>
          </a:xfrm>
          <a:prstGeom prst="rect">
            <a:avLst/>
          </a:prstGeom>
          <a:noFill/>
        </p:spPr>
        <p:txBody>
          <a:bodyPr wrap="square" rtlCol="0">
            <a:spAutoFit/>
          </a:bodyPr>
          <a:p>
            <a:pPr algn="l">
              <a:lnSpc>
                <a:spcPct val="120000"/>
              </a:lnSpc>
              <a:spcBef>
                <a:spcPts val="0"/>
              </a:spcBef>
              <a:spcAft>
                <a:spcPts val="0"/>
              </a:spcAft>
            </a:pPr>
            <a:r>
              <a:rPr lang="zh-CN" sz="2000" b="1">
                <a:solidFill>
                  <a:schemeClr val="tx1"/>
                </a:solidFill>
                <a:latin typeface="微软雅黑" panose="020B0503020204020204" charset="-122"/>
                <a:ea typeface="微软雅黑" panose="020B0503020204020204" charset="-122"/>
                <a:sym typeface="+mn-ea"/>
              </a:rPr>
              <a:t>config / option和设备状况的复现和调试</a:t>
            </a:r>
            <a:endParaRPr lang="zh-CN" sz="2000" b="1">
              <a:solidFill>
                <a:schemeClr val="tx1"/>
              </a:solidFill>
              <a:latin typeface="微软雅黑" panose="020B0503020204020204" charset="-122"/>
              <a:ea typeface="微软雅黑" panose="020B0503020204020204" charset="-122"/>
              <a:sym typeface="+mn-ea"/>
            </a:endParaRPr>
          </a:p>
        </p:txBody>
      </p:sp>
      <p:sp>
        <p:nvSpPr>
          <p:cNvPr id="17" name="矩形 16"/>
          <p:cNvSpPr/>
          <p:nvPr/>
        </p:nvSpPr>
        <p:spPr>
          <a:xfrm>
            <a:off x="2822575" y="4739640"/>
            <a:ext cx="360000" cy="36000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7724140" y="4577715"/>
            <a:ext cx="2914015" cy="829945"/>
          </a:xfrm>
          <a:prstGeom prst="rect">
            <a:avLst/>
          </a:prstGeom>
          <a:noFill/>
        </p:spPr>
        <p:txBody>
          <a:bodyPr wrap="square" rtlCol="0">
            <a:spAutoFit/>
          </a:bodyPr>
          <a:p>
            <a:pPr algn="l">
              <a:lnSpc>
                <a:spcPct val="120000"/>
              </a:lnSpc>
              <a:spcBef>
                <a:spcPts val="0"/>
              </a:spcBef>
              <a:spcAft>
                <a:spcPts val="0"/>
              </a:spcAft>
            </a:pPr>
            <a:r>
              <a:rPr lang="zh-CN" altLang="en-US" sz="2000" b="1">
                <a:solidFill>
                  <a:schemeClr val="tx1"/>
                </a:solidFill>
                <a:latin typeface="微软雅黑" panose="020B0503020204020204" charset="-122"/>
                <a:ea typeface="微软雅黑" panose="020B0503020204020204" charset="-122"/>
                <a:sym typeface="+mn-ea"/>
              </a:rPr>
              <a:t>对外的封装和暴露界限和规则</a:t>
            </a:r>
            <a:endParaRPr lang="zh-CN" altLang="en-US" sz="2000" b="1">
              <a:solidFill>
                <a:schemeClr val="tx1"/>
              </a:solidFill>
              <a:latin typeface="微软雅黑" panose="020B0503020204020204" charset="-122"/>
              <a:ea typeface="微软雅黑" panose="020B0503020204020204" charset="-122"/>
              <a:sym typeface="+mn-ea"/>
            </a:endParaRPr>
          </a:p>
        </p:txBody>
      </p:sp>
      <p:sp>
        <p:nvSpPr>
          <p:cNvPr id="19" name="矩形 18"/>
          <p:cNvSpPr/>
          <p:nvPr/>
        </p:nvSpPr>
        <p:spPr>
          <a:xfrm>
            <a:off x="7221855" y="4739640"/>
            <a:ext cx="360000" cy="36000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2841625" y="4739640"/>
            <a:ext cx="333375" cy="368300"/>
          </a:xfrm>
          <a:prstGeom prst="rect">
            <a:avLst/>
          </a:prstGeom>
          <a:noFill/>
        </p:spPr>
        <p:txBody>
          <a:bodyPr wrap="square" rtlCol="0">
            <a:spAutoFit/>
          </a:bodyPr>
          <a:p>
            <a:r>
              <a:rPr lang="en-US" altLang="zh-CN">
                <a:solidFill>
                  <a:schemeClr val="tx1"/>
                </a:solidFill>
                <a:latin typeface="微软雅黑" panose="020B0503020204020204" charset="-122"/>
                <a:ea typeface="微软雅黑" panose="020B0503020204020204" charset="-122"/>
              </a:rPr>
              <a:t>3</a:t>
            </a:r>
            <a:endParaRPr lang="en-US" altLang="zh-CN">
              <a:solidFill>
                <a:schemeClr val="tx1"/>
              </a:solidFill>
              <a:latin typeface="微软雅黑" panose="020B0503020204020204" charset="-122"/>
              <a:ea typeface="微软雅黑" panose="020B0503020204020204" charset="-122"/>
            </a:endParaRPr>
          </a:p>
        </p:txBody>
      </p:sp>
      <p:sp>
        <p:nvSpPr>
          <p:cNvPr id="22" name="文本框 21"/>
          <p:cNvSpPr txBox="1"/>
          <p:nvPr/>
        </p:nvSpPr>
        <p:spPr>
          <a:xfrm>
            <a:off x="7231380" y="4735195"/>
            <a:ext cx="333375" cy="368300"/>
          </a:xfrm>
          <a:prstGeom prst="rect">
            <a:avLst/>
          </a:prstGeom>
          <a:noFill/>
        </p:spPr>
        <p:txBody>
          <a:bodyPr wrap="square" rtlCol="0">
            <a:spAutoFit/>
          </a:bodyPr>
          <a:p>
            <a:r>
              <a:rPr lang="en-US" altLang="zh-CN">
                <a:solidFill>
                  <a:schemeClr val="tx1"/>
                </a:solidFill>
                <a:latin typeface="微软雅黑" panose="020B0503020204020204" charset="-122"/>
                <a:ea typeface="微软雅黑" panose="020B0503020204020204" charset="-122"/>
              </a:rPr>
              <a:t>4</a:t>
            </a:r>
            <a:endParaRPr lang="en-US" altLang="zh-CN">
              <a:solidFill>
                <a:schemeClr val="tx1"/>
              </a:solidFill>
              <a:latin typeface="微软雅黑" panose="020B0503020204020204" charset="-122"/>
              <a:ea typeface="微软雅黑" panose="020B0503020204020204" charset="-122"/>
            </a:endParaRPr>
          </a:p>
        </p:txBody>
      </p:sp>
      <p:sp>
        <p:nvSpPr>
          <p:cNvPr id="26" name="文本框 25"/>
          <p:cNvSpPr txBox="1"/>
          <p:nvPr/>
        </p:nvSpPr>
        <p:spPr>
          <a:xfrm>
            <a:off x="4348480" y="895350"/>
            <a:ext cx="3432810" cy="706755"/>
          </a:xfrm>
          <a:prstGeom prst="rect">
            <a:avLst/>
          </a:prstGeom>
          <a:noFill/>
        </p:spPr>
        <p:txBody>
          <a:bodyPr wrap="square" rtlCol="0">
            <a:spAutoFit/>
          </a:bodyPr>
          <a:p>
            <a:r>
              <a:rPr lang="en-US" altLang="zh-CN" sz="4000">
                <a:solidFill>
                  <a:schemeClr val="tx1"/>
                </a:solidFill>
                <a:latin typeface="Arial Black" panose="020B0A04020102020204" charset="0"/>
                <a:cs typeface="Arial Black" panose="020B0A04020102020204" charset="0"/>
              </a:rPr>
              <a:t>CONTENTS</a:t>
            </a:r>
            <a:endParaRPr lang="en-US" altLang="zh-CN" sz="4000">
              <a:solidFill>
                <a:schemeClr val="tx1"/>
              </a:solidFill>
              <a:latin typeface="Arial Black" panose="020B0A04020102020204" charset="0"/>
              <a:cs typeface="Arial Black" panose="020B0A04020102020204" charset="0"/>
            </a:endParaRPr>
          </a:p>
        </p:txBody>
      </p:sp>
      <p:cxnSp>
        <p:nvCxnSpPr>
          <p:cNvPr id="27" name="直接连接符 26"/>
          <p:cNvCxnSpPr/>
          <p:nvPr/>
        </p:nvCxnSpPr>
        <p:spPr>
          <a:xfrm>
            <a:off x="5548630" y="1654810"/>
            <a:ext cx="10325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descr="MYNT黑色logo"/>
          <p:cNvPicPr>
            <a:picLocks noChangeAspect="1"/>
          </p:cNvPicPr>
          <p:nvPr/>
        </p:nvPicPr>
        <p:blipFill>
          <a:blip r:embed="rId2"/>
          <a:stretch>
            <a:fillRect/>
          </a:stretch>
        </p:blipFill>
        <p:spPr>
          <a:xfrm>
            <a:off x="10803255" y="6257925"/>
            <a:ext cx="1038860" cy="252730"/>
          </a:xfrm>
          <a:prstGeom prst="rect">
            <a:avLst/>
          </a:prstGeom>
        </p:spPr>
      </p:pic>
      <p:sp>
        <p:nvSpPr>
          <p:cNvPr id="14" name="文本框 13"/>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
          <p:cNvPicPr>
            <a:picLocks noChangeAspect="1"/>
          </p:cNvPicPr>
          <p:nvPr/>
        </p:nvPicPr>
        <p:blipFill>
          <a:blip r:embed="rId1"/>
          <a:stretch>
            <a:fillRect/>
          </a:stretch>
        </p:blipFill>
        <p:spPr>
          <a:xfrm>
            <a:off x="84455" y="62230"/>
            <a:ext cx="12205335" cy="6865620"/>
          </a:xfrm>
          <a:prstGeom prst="rect">
            <a:avLst/>
          </a:prstGeom>
        </p:spPr>
      </p:pic>
      <p:sp>
        <p:nvSpPr>
          <p:cNvPr id="23" name="TextBox 22"/>
          <p:cNvSpPr txBox="1"/>
          <p:nvPr/>
        </p:nvSpPr>
        <p:spPr>
          <a:xfrm>
            <a:off x="546735" y="1142365"/>
            <a:ext cx="4567555" cy="1076325"/>
          </a:xfrm>
          <a:prstGeom prst="rect">
            <a:avLst/>
          </a:prstGeom>
          <a:noFill/>
        </p:spPr>
        <p:txBody>
          <a:bodyPr wrap="square" rtlCol="0">
            <a:spAutoFit/>
          </a:bodyPr>
          <a:lstStyle/>
          <a:p>
            <a:pPr algn="l"/>
            <a:r>
              <a:rPr lang="zh-CN" sz="3200" b="1">
                <a:latin typeface="微软雅黑" panose="020B0503020204020204" charset="-122"/>
                <a:ea typeface="微软雅黑" panose="020B0503020204020204" charset="-122"/>
                <a:sym typeface="+mn-ea"/>
              </a:rPr>
              <a:t>驱动层和高阶功能层间的解耦和协议设计</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6" name="文本框 5"/>
          <p:cNvSpPr txBox="1"/>
          <p:nvPr/>
        </p:nvSpPr>
        <p:spPr>
          <a:xfrm>
            <a:off x="615315" y="2375535"/>
            <a:ext cx="4430395" cy="3133090"/>
          </a:xfrm>
          <a:prstGeom prst="rect">
            <a:avLst/>
          </a:prstGeom>
          <a:noFill/>
        </p:spPr>
        <p:txBody>
          <a:bodyPr wrap="square" rtlCol="0">
            <a:spAutoFit/>
          </a:bodyPr>
          <a:p>
            <a:pPr marL="285750" indent="-285750" algn="l">
              <a:lnSpc>
                <a:spcPct val="120000"/>
              </a:lnSpc>
              <a:spcBef>
                <a:spcPts val="1000"/>
              </a:spcBef>
              <a:spcAft>
                <a:spcPts val="0"/>
              </a:spcAft>
              <a:buFont typeface="Arial" panose="02080604020202020204" pitchFamily="34" charset="0"/>
              <a:buChar char="•"/>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提高抽象力度，增加可扩展能力和自定义适配能力</a:t>
            </a: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20000"/>
              </a:lnSpc>
              <a:spcBef>
                <a:spcPts val="1000"/>
              </a:spcBef>
              <a:spcAft>
                <a:spcPts val="0"/>
              </a:spcAft>
              <a:buFont typeface="Arial" panose="02080604020202020204" pitchFamily="34" charset="0"/>
              <a:buChar char="•"/>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缩小错误发生时的救火范围</a:t>
            </a: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甚至能够使用临时应急方案</a:t>
            </a: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更优于分工协作快速迭代SDK各设备的特异化代码和功能</a:t>
            </a: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20000"/>
              </a:lnSpc>
              <a:spcBef>
                <a:spcPts val="1000"/>
              </a:spcBef>
              <a:spcAft>
                <a:spcPts val="0"/>
              </a:spcAft>
              <a:buFont typeface="Arial" panose="02080604020202020204" pitchFamily="34" charset="0"/>
              <a:buChar char="•"/>
            </a:pPr>
            <a:r>
              <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rPr>
              <a:t>封装实现细节，对第三方库进行二次工程加工，对外保持商业特性</a:t>
            </a: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20000"/>
              </a:lnSpc>
              <a:spcBef>
                <a:spcPts val="1000"/>
              </a:spcBef>
              <a:spcAft>
                <a:spcPts val="0"/>
              </a:spcAft>
              <a:buFont typeface="Arial" panose="02080604020202020204" pitchFamily="34" charset="0"/>
              <a:buChar char="•"/>
            </a:pPr>
            <a:r>
              <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对 同种/异种 多设备的支持更加完善</a:t>
            </a:r>
            <a:endParaRPr lang="x-none" altLang="zh-CN"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 name="矩形 2"/>
          <p:cNvSpPr/>
          <p:nvPr/>
        </p:nvSpPr>
        <p:spPr>
          <a:xfrm>
            <a:off x="5775960" y="1142365"/>
            <a:ext cx="5704205" cy="417830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文本框 7"/>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9" name="图片 8" descr="MYNT黑色logo"/>
          <p:cNvPicPr>
            <a:picLocks noChangeAspect="1"/>
          </p:cNvPicPr>
          <p:nvPr/>
        </p:nvPicPr>
        <p:blipFill>
          <a:blip r:embed="rId2"/>
          <a:stretch>
            <a:fillRect/>
          </a:stretch>
        </p:blipFill>
        <p:spPr>
          <a:xfrm>
            <a:off x="10803255" y="6257925"/>
            <a:ext cx="1038860" cy="252730"/>
          </a:xfrm>
          <a:prstGeom prst="rect">
            <a:avLst/>
          </a:prstGeom>
        </p:spPr>
      </p:pic>
      <p:sp>
        <p:nvSpPr>
          <p:cNvPr id="5" name="圆角矩形 4"/>
          <p:cNvSpPr/>
          <p:nvPr/>
        </p:nvSpPr>
        <p:spPr>
          <a:xfrm>
            <a:off x="6362700" y="4495800"/>
            <a:ext cx="1022350" cy="443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x-none" altLang="zh-CN" sz="1400"/>
              <a:t>device A</a:t>
            </a:r>
            <a:endParaRPr lang="x-none" altLang="zh-CN" sz="1400"/>
          </a:p>
        </p:txBody>
      </p:sp>
      <p:sp>
        <p:nvSpPr>
          <p:cNvPr id="10" name="圆角矩形 9"/>
          <p:cNvSpPr/>
          <p:nvPr/>
        </p:nvSpPr>
        <p:spPr>
          <a:xfrm>
            <a:off x="7531100" y="4495800"/>
            <a:ext cx="1026160" cy="4438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x-none" altLang="zh-CN" sz="1400"/>
              <a:t>device B</a:t>
            </a:r>
            <a:endParaRPr lang="x-none" altLang="zh-CN" sz="1400"/>
          </a:p>
        </p:txBody>
      </p:sp>
      <p:sp>
        <p:nvSpPr>
          <p:cNvPr id="11" name="圆角矩形 10"/>
          <p:cNvSpPr/>
          <p:nvPr/>
        </p:nvSpPr>
        <p:spPr>
          <a:xfrm>
            <a:off x="8703310" y="4495800"/>
            <a:ext cx="1214755" cy="443865"/>
          </a:xfrm>
          <a:prstGeom prst="roundRect">
            <a:avLst/>
          </a:prstGeom>
          <a:ln>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x-none" altLang="zh-CN" sz="1400"/>
              <a:t>file device</a:t>
            </a:r>
            <a:endParaRPr lang="x-none" altLang="zh-CN" sz="1400"/>
          </a:p>
        </p:txBody>
      </p:sp>
      <p:sp>
        <p:nvSpPr>
          <p:cNvPr id="12" name="圆角矩形 11"/>
          <p:cNvSpPr/>
          <p:nvPr/>
        </p:nvSpPr>
        <p:spPr>
          <a:xfrm>
            <a:off x="6362700" y="3803015"/>
            <a:ext cx="4482465" cy="5753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SDK CORE junior</a:t>
            </a:r>
            <a:endParaRPr lang="x-none" altLang="zh-CN"/>
          </a:p>
        </p:txBody>
      </p:sp>
      <p:sp>
        <p:nvSpPr>
          <p:cNvPr id="13" name="文本框 12"/>
          <p:cNvSpPr txBox="1"/>
          <p:nvPr/>
        </p:nvSpPr>
        <p:spPr>
          <a:xfrm>
            <a:off x="10206990" y="4534535"/>
            <a:ext cx="926465" cy="368300"/>
          </a:xfrm>
          <a:prstGeom prst="rect">
            <a:avLst/>
          </a:prstGeom>
          <a:noFill/>
        </p:spPr>
        <p:txBody>
          <a:bodyPr wrap="square" rtlCol="0">
            <a:spAutoFit/>
          </a:bodyPr>
          <a:p>
            <a:r>
              <a:rPr lang="x-none" altLang="zh-CN"/>
              <a:t>...</a:t>
            </a:r>
            <a:endParaRPr lang="x-none" altLang="zh-CN"/>
          </a:p>
        </p:txBody>
      </p:sp>
      <p:sp>
        <p:nvSpPr>
          <p:cNvPr id="14" name="圆角矩形 13"/>
          <p:cNvSpPr/>
          <p:nvPr/>
        </p:nvSpPr>
        <p:spPr>
          <a:xfrm>
            <a:off x="6375400" y="2625090"/>
            <a:ext cx="4482465" cy="5753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SDK CORE senior</a:t>
            </a:r>
            <a:endParaRPr lang="x-none" altLang="zh-CN"/>
          </a:p>
        </p:txBody>
      </p:sp>
      <p:sp>
        <p:nvSpPr>
          <p:cNvPr id="15" name="圆角矩形 14"/>
          <p:cNvSpPr/>
          <p:nvPr/>
        </p:nvSpPr>
        <p:spPr>
          <a:xfrm>
            <a:off x="6362700" y="3250565"/>
            <a:ext cx="4495165" cy="488950"/>
          </a:xfrm>
          <a:prstGeom prst="roundRect">
            <a:avLst/>
          </a:prstGeom>
          <a:ln>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x-none" altLang="zh-CN"/>
              <a:t>record monitors</a:t>
            </a:r>
            <a:endParaRPr lang="x-none" altLang="zh-CN"/>
          </a:p>
        </p:txBody>
      </p:sp>
      <p:sp>
        <p:nvSpPr>
          <p:cNvPr id="16" name="圆角矩形 15"/>
          <p:cNvSpPr/>
          <p:nvPr/>
        </p:nvSpPr>
        <p:spPr>
          <a:xfrm>
            <a:off x="6362700" y="2096135"/>
            <a:ext cx="4482465" cy="4781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C API</a:t>
            </a:r>
            <a:endParaRPr lang="x-none" altLang="zh-CN"/>
          </a:p>
        </p:txBody>
      </p:sp>
      <p:sp>
        <p:nvSpPr>
          <p:cNvPr id="17" name="圆角矩形 16"/>
          <p:cNvSpPr/>
          <p:nvPr/>
        </p:nvSpPr>
        <p:spPr>
          <a:xfrm>
            <a:off x="6375400" y="1595755"/>
            <a:ext cx="4482465" cy="4324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HPP API</a:t>
            </a:r>
            <a:endParaRPr lang="x-none"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
          <p:cNvPicPr>
            <a:picLocks noChangeAspect="1"/>
          </p:cNvPicPr>
          <p:nvPr/>
        </p:nvPicPr>
        <p:blipFill>
          <a:blip r:embed="rId1"/>
          <a:stretch>
            <a:fillRect/>
          </a:stretch>
        </p:blipFill>
        <p:spPr>
          <a:xfrm>
            <a:off x="-3810" y="-635"/>
            <a:ext cx="12202795" cy="6864350"/>
          </a:xfrm>
          <a:prstGeom prst="rect">
            <a:avLst/>
          </a:prstGeom>
        </p:spPr>
      </p:pic>
      <p:sp>
        <p:nvSpPr>
          <p:cNvPr id="9" name="Title 1"/>
          <p:cNvSpPr txBox="1"/>
          <p:nvPr/>
        </p:nvSpPr>
        <p:spPr>
          <a:xfrm>
            <a:off x="3825875" y="2509520"/>
            <a:ext cx="4537075" cy="713740"/>
          </a:xfrm>
          <a:prstGeom prst="rect">
            <a:avLst/>
          </a:prstGeom>
        </p:spPr>
        <p:txBody>
          <a:bodyPr rtlCol="0">
            <a:noAutofit/>
          </a:bodyPr>
          <a:lstStyle>
            <a:lvl1pPr algn="l" defTabSz="914400" rtl="0" eaLnBrk="1" latinLnBrk="0" hangingPunct="1">
              <a:lnSpc>
                <a:spcPct val="90000"/>
              </a:lnSpc>
              <a:spcBef>
                <a:spcPct val="0"/>
              </a:spcBef>
              <a:buNone/>
              <a:defRPr sz="2400" b="0" i="0" kern="1200">
                <a:solidFill>
                  <a:schemeClr val="tx1"/>
                </a:solidFill>
                <a:latin typeface="Roboto Thin" charset="0"/>
                <a:ea typeface="Roboto Thin" charset="0"/>
                <a:cs typeface="Roboto Thin" charset="0"/>
              </a:defRPr>
            </a:lvl1pPr>
          </a:lstStyle>
          <a:p>
            <a:pPr algn="ctr">
              <a:lnSpc>
                <a:spcPct val="115000"/>
              </a:lnSpc>
              <a:spcBef>
                <a:spcPts val="1000"/>
              </a:spcBef>
              <a:spcAft>
                <a:spcPts val="0"/>
              </a:spcAft>
            </a:pPr>
            <a:r>
              <a:rPr lang="zh-CN" altLang="en-US" sz="3600" b="1" dirty="0" smtClean="0">
                <a:solidFill>
                  <a:schemeClr val="tx1"/>
                </a:solidFill>
                <a:latin typeface="微软雅黑" panose="020B0503020204020204" charset="-122"/>
                <a:ea typeface="微软雅黑" panose="020B0503020204020204" charset="-122"/>
                <a:cs typeface="微软雅黑" panose="020B0503020204020204" charset="-122"/>
              </a:rPr>
              <a:t>每章节模块的大标题</a:t>
            </a:r>
            <a:endParaRPr lang="zh-CN" altLang="en-US" sz="3600" b="1"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575243" y="3450590"/>
            <a:ext cx="7038340" cy="1087755"/>
          </a:xfrm>
          <a:prstGeom prst="rect">
            <a:avLst/>
          </a:prstGeom>
          <a:noFill/>
        </p:spPr>
        <p:txBody>
          <a:bodyPr wrap="square" rtlCol="0">
            <a:spAutoFit/>
          </a:bodyPr>
          <a:p>
            <a:pPr algn="ctr">
              <a:lnSpc>
                <a:spcPct val="120000"/>
              </a:lnSpc>
              <a:spcBef>
                <a:spcPts val="0"/>
              </a:spcBef>
              <a:spcAft>
                <a:spcPts val="0"/>
              </a:spcAft>
            </a:pPr>
            <a:r>
              <a:rPr lang="zh-CN" altLang="en-US">
                <a:solidFill>
                  <a:schemeClr val="tx1"/>
                </a:solidFill>
                <a:latin typeface="微软雅黑" panose="020B0503020204020204" charset="-122"/>
                <a:ea typeface="微软雅黑" panose="020B0503020204020204" charset="-122"/>
              </a:rPr>
              <a:t>这一块放模块的简单介绍，如果只有大标题，没有小文案的可以不要这段文字，大标题上下左右居中放，</a:t>
            </a:r>
            <a:endParaRPr lang="zh-CN" altLang="en-US">
              <a:solidFill>
                <a:schemeClr val="tx1"/>
              </a:solidFill>
              <a:latin typeface="微软雅黑" panose="020B0503020204020204" charset="-122"/>
              <a:ea typeface="微软雅黑" panose="020B0503020204020204" charset="-122"/>
            </a:endParaRPr>
          </a:p>
          <a:p>
            <a:pPr algn="ctr">
              <a:lnSpc>
                <a:spcPct val="120000"/>
              </a:lnSpc>
              <a:spcBef>
                <a:spcPts val="0"/>
              </a:spcBef>
              <a:spcAft>
                <a:spcPts val="0"/>
              </a:spcAft>
            </a:pPr>
            <a:r>
              <a:rPr lang="zh-CN" altLang="en-US">
                <a:solidFill>
                  <a:schemeClr val="tx1"/>
                </a:solidFill>
                <a:latin typeface="微软雅黑" panose="020B0503020204020204" charset="-122"/>
                <a:ea typeface="微软雅黑" panose="020B0503020204020204" charset="-122"/>
              </a:rPr>
              <a:t>背景图案用这张</a:t>
            </a:r>
            <a:endParaRPr lang="zh-CN" altLang="en-US">
              <a:solidFill>
                <a:schemeClr val="tx1"/>
              </a:solidFill>
              <a:latin typeface="微软雅黑" panose="020B0503020204020204" charset="-122"/>
              <a:ea typeface="微软雅黑" panose="020B0503020204020204" charset="-122"/>
            </a:endParaRPr>
          </a:p>
        </p:txBody>
      </p:sp>
      <p:sp>
        <p:nvSpPr>
          <p:cNvPr id="6" name="文本框 5"/>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7" name="图片 6"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
          <p:cNvPicPr>
            <a:picLocks noChangeAspect="1"/>
          </p:cNvPicPr>
          <p:nvPr/>
        </p:nvPicPr>
        <p:blipFill>
          <a:blip r:embed="rId1"/>
          <a:stretch>
            <a:fillRect/>
          </a:stretch>
        </p:blipFill>
        <p:spPr>
          <a:xfrm>
            <a:off x="-3175" y="-12700"/>
            <a:ext cx="12238990" cy="6884670"/>
          </a:xfrm>
          <a:prstGeom prst="rect">
            <a:avLst/>
          </a:prstGeom>
        </p:spPr>
      </p:pic>
      <p:sp>
        <p:nvSpPr>
          <p:cNvPr id="5" name="文本框 4"/>
          <p:cNvSpPr txBox="1"/>
          <p:nvPr/>
        </p:nvSpPr>
        <p:spPr>
          <a:xfrm>
            <a:off x="615950" y="622935"/>
            <a:ext cx="4892675" cy="583565"/>
          </a:xfrm>
          <a:prstGeom prst="rect">
            <a:avLst/>
          </a:prstGeom>
          <a:noFill/>
        </p:spPr>
        <p:txBody>
          <a:bodyPr wrap="square" rtlCol="0">
            <a:spAutoFit/>
          </a:bodyPr>
          <a:lstStyle/>
          <a:p>
            <a:pPr algn="l"/>
            <a:r>
              <a:rPr lang="zh-CN" altLang="en-US"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每个模块下的第一级</a:t>
            </a:r>
            <a:r>
              <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标题</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12" name="文本框 11"/>
          <p:cNvSpPr txBox="1"/>
          <p:nvPr/>
        </p:nvSpPr>
        <p:spPr>
          <a:xfrm>
            <a:off x="617855" y="1423670"/>
            <a:ext cx="10747375" cy="829945"/>
          </a:xfrm>
          <a:prstGeom prst="rect">
            <a:avLst/>
          </a:prstGeom>
          <a:noFill/>
        </p:spPr>
        <p:txBody>
          <a:bodyPr wrap="square" rtlCol="0">
            <a:spAutoFit/>
          </a:bodyPr>
          <a:lstStyle/>
          <a:p>
            <a:pPr algn="l">
              <a:lnSpc>
                <a:spcPct val="120000"/>
              </a:lnSpc>
              <a:spcBef>
                <a:spcPts val="1000"/>
              </a:spcBef>
              <a:spcAft>
                <a:spcPts val="0"/>
              </a:spcAft>
            </a:pPr>
            <a:r>
              <a:rPr lang="zh-CN"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这边放对这一张</a:t>
            </a:r>
            <a:r>
              <a:rPr lang="en-US" altLang="zh-CN"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PPT</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内容的讲解文案，针对文案少，以图片为主的，可以用这种排版形式，背景图案用这张</a:t>
            </a:r>
            <a:endPar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8" name="文本框 17"/>
          <p:cNvSpPr txBox="1"/>
          <p:nvPr/>
        </p:nvSpPr>
        <p:spPr>
          <a:xfrm>
            <a:off x="1353185" y="5212715"/>
            <a:ext cx="1941830" cy="306705"/>
          </a:xfrm>
          <a:prstGeom prst="rect">
            <a:avLst/>
          </a:prstGeom>
          <a:noFill/>
        </p:spPr>
        <p:txBody>
          <a:bodyPr wrap="square" rtlCol="0">
            <a:spAutoFit/>
          </a:bodyPr>
          <a:p>
            <a:pPr algn="ctr"/>
            <a:r>
              <a:rPr lang="zh-CN" altLang="en-US" sz="1400">
                <a:solidFill>
                  <a:schemeClr val="tx1"/>
                </a:solidFill>
                <a:latin typeface="微软雅黑" panose="020B0503020204020204" charset="-122"/>
                <a:ea typeface="微软雅黑" panose="020B0503020204020204" charset="-122"/>
              </a:rPr>
              <a:t>图片解释文案</a:t>
            </a:r>
            <a:endParaRPr lang="zh-CN" altLang="en-US" sz="1400">
              <a:solidFill>
                <a:schemeClr val="tx1"/>
              </a:solidFill>
              <a:latin typeface="微软雅黑" panose="020B0503020204020204" charset="-122"/>
              <a:ea typeface="微软雅黑" panose="020B0503020204020204" charset="-122"/>
            </a:endParaRPr>
          </a:p>
        </p:txBody>
      </p:sp>
      <p:sp>
        <p:nvSpPr>
          <p:cNvPr id="20" name="文本框 19"/>
          <p:cNvSpPr txBox="1"/>
          <p:nvPr/>
        </p:nvSpPr>
        <p:spPr>
          <a:xfrm>
            <a:off x="5416868" y="5212715"/>
            <a:ext cx="1346835" cy="306705"/>
          </a:xfrm>
          <a:prstGeom prst="rect">
            <a:avLst/>
          </a:prstGeom>
          <a:noFill/>
        </p:spPr>
        <p:txBody>
          <a:bodyPr wrap="square" rtlCol="0">
            <a:spAutoFit/>
          </a:bodyPr>
          <a:p>
            <a:pPr algn="ctr"/>
            <a:r>
              <a:rPr lang="zh-CN" altLang="en-US" sz="1400">
                <a:solidFill>
                  <a:schemeClr val="tx1"/>
                </a:solidFill>
                <a:latin typeface="微软雅黑" panose="020B0503020204020204" charset="-122"/>
                <a:ea typeface="微软雅黑" panose="020B0503020204020204" charset="-122"/>
                <a:sym typeface="+mn-ea"/>
              </a:rPr>
              <a:t>图片解释文案</a:t>
            </a:r>
            <a:endParaRPr lang="zh-CN" altLang="en-US" sz="1400">
              <a:solidFill>
                <a:schemeClr val="tx1"/>
              </a:solidFill>
              <a:latin typeface="微软雅黑" panose="020B0503020204020204" charset="-122"/>
              <a:ea typeface="微软雅黑" panose="020B0503020204020204" charset="-122"/>
              <a:sym typeface="+mn-ea"/>
            </a:endParaRPr>
          </a:p>
        </p:txBody>
      </p:sp>
      <p:sp>
        <p:nvSpPr>
          <p:cNvPr id="23" name="文本框 22"/>
          <p:cNvSpPr txBox="1"/>
          <p:nvPr/>
        </p:nvSpPr>
        <p:spPr>
          <a:xfrm>
            <a:off x="9110345" y="5212715"/>
            <a:ext cx="1492250" cy="306705"/>
          </a:xfrm>
          <a:prstGeom prst="rect">
            <a:avLst/>
          </a:prstGeom>
          <a:noFill/>
        </p:spPr>
        <p:txBody>
          <a:bodyPr wrap="square" rtlCol="0">
            <a:spAutoFit/>
          </a:bodyPr>
          <a:p>
            <a:pPr algn="ctr"/>
            <a:r>
              <a:rPr lang="zh-CN" altLang="en-US" sz="1400">
                <a:solidFill>
                  <a:schemeClr val="tx1"/>
                </a:solidFill>
                <a:latin typeface="微软雅黑" panose="020B0503020204020204" charset="-122"/>
                <a:ea typeface="微软雅黑" panose="020B0503020204020204" charset="-122"/>
                <a:sym typeface="+mn-ea"/>
              </a:rPr>
              <a:t>图片解释文案</a:t>
            </a:r>
            <a:endParaRPr lang="zh-CN" altLang="en-US" sz="1400">
              <a:solidFill>
                <a:schemeClr val="tx1"/>
              </a:solidFill>
              <a:latin typeface="微软雅黑" panose="020B0503020204020204" charset="-122"/>
              <a:ea typeface="微软雅黑" panose="020B0503020204020204" charset="-122"/>
              <a:sym typeface="+mn-ea"/>
            </a:endParaRPr>
          </a:p>
        </p:txBody>
      </p:sp>
      <p:sp>
        <p:nvSpPr>
          <p:cNvPr id="7" name="矩形 6"/>
          <p:cNvSpPr/>
          <p:nvPr/>
        </p:nvSpPr>
        <p:spPr>
          <a:xfrm>
            <a:off x="711200" y="2950845"/>
            <a:ext cx="3225800" cy="2111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477385" y="2950845"/>
            <a:ext cx="3225800" cy="2111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8243570" y="2950845"/>
            <a:ext cx="3225800" cy="2111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8" name="图片 7"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
          <p:cNvPicPr>
            <a:picLocks noChangeAspect="1"/>
          </p:cNvPicPr>
          <p:nvPr/>
        </p:nvPicPr>
        <p:blipFill>
          <a:blip r:embed="rId1"/>
          <a:stretch>
            <a:fillRect/>
          </a:stretch>
        </p:blipFill>
        <p:spPr>
          <a:xfrm>
            <a:off x="-13970" y="-12700"/>
            <a:ext cx="12205335" cy="6865620"/>
          </a:xfrm>
          <a:prstGeom prst="rect">
            <a:avLst/>
          </a:prstGeom>
        </p:spPr>
      </p:pic>
      <p:sp>
        <p:nvSpPr>
          <p:cNvPr id="23" name="TextBox 22"/>
          <p:cNvSpPr txBox="1"/>
          <p:nvPr/>
        </p:nvSpPr>
        <p:spPr>
          <a:xfrm>
            <a:off x="615315" y="3341370"/>
            <a:ext cx="4135755" cy="583565"/>
          </a:xfrm>
          <a:prstGeom prst="rect">
            <a:avLst/>
          </a:prstGeom>
          <a:noFill/>
        </p:spPr>
        <p:txBody>
          <a:bodyPr wrap="square" rtlCol="0">
            <a:spAutoFit/>
          </a:bodyPr>
          <a:lstStyle/>
          <a:p>
            <a:pPr algn="l"/>
            <a:r>
              <a:rPr lang="zh-CN" altLang="en-US"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模块下的第一级</a:t>
            </a:r>
            <a:r>
              <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标题</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6" name="文本框 5"/>
          <p:cNvSpPr txBox="1"/>
          <p:nvPr/>
        </p:nvSpPr>
        <p:spPr>
          <a:xfrm>
            <a:off x="615315" y="4126865"/>
            <a:ext cx="4430395" cy="1087755"/>
          </a:xfrm>
          <a:prstGeom prst="rect">
            <a:avLst/>
          </a:prstGeom>
          <a:noFill/>
        </p:spPr>
        <p:txBody>
          <a:bodyPr wrap="square" rtlCol="0">
            <a:spAutoFit/>
          </a:bodyPr>
          <a:p>
            <a:pPr algn="l">
              <a:lnSpc>
                <a:spcPct val="120000"/>
              </a:lnSpc>
              <a:spcBef>
                <a:spcPts val="1000"/>
              </a:spcBef>
              <a:spcAft>
                <a:spcPts val="0"/>
              </a:spcAft>
            </a:pPr>
            <a:r>
              <a:rPr lang="zh-CN" dirty="0" smtClean="0">
                <a:solidFill>
                  <a:schemeClr val="tx1"/>
                </a:solidFill>
                <a:latin typeface="微软雅黑" panose="020B0503020204020204" charset="-122"/>
                <a:ea typeface="微软雅黑" panose="020B0503020204020204" charset="-122"/>
                <a:cs typeface="微软雅黑" panose="020B0503020204020204" charset="-122"/>
                <a:sym typeface="+mn-ea"/>
              </a:rPr>
              <a:t>这是针对左右排版的形式，这边放正文内容，保持正文内容最底部与图片底部大概在一个水平线上</a:t>
            </a:r>
            <a:endParaRPr lang="zh-CN" altLang="en-US"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 name="矩形 2"/>
          <p:cNvSpPr/>
          <p:nvPr/>
        </p:nvSpPr>
        <p:spPr>
          <a:xfrm>
            <a:off x="5775960" y="1529715"/>
            <a:ext cx="5704205" cy="3790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9" name="图片 8"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4"/>
          <p:cNvPicPr>
            <a:picLocks noChangeAspect="1"/>
          </p:cNvPicPr>
          <p:nvPr/>
        </p:nvPicPr>
        <p:blipFill>
          <a:blip r:embed="rId1"/>
          <a:stretch>
            <a:fillRect/>
          </a:stretch>
        </p:blipFill>
        <p:spPr>
          <a:xfrm>
            <a:off x="-635" y="-3810"/>
            <a:ext cx="12222480" cy="6875145"/>
          </a:xfrm>
          <a:prstGeom prst="rect">
            <a:avLst/>
          </a:prstGeom>
        </p:spPr>
      </p:pic>
      <p:sp>
        <p:nvSpPr>
          <p:cNvPr id="10" name="文本框 9"/>
          <p:cNvSpPr txBox="1"/>
          <p:nvPr/>
        </p:nvSpPr>
        <p:spPr>
          <a:xfrm>
            <a:off x="1171575" y="2846705"/>
            <a:ext cx="1894840" cy="398780"/>
          </a:xfrm>
          <a:prstGeom prst="rect">
            <a:avLst/>
          </a:prstGeom>
          <a:noFill/>
        </p:spPr>
        <p:txBody>
          <a:bodyPr wrap="square" rtlCol="0">
            <a:spAutoFit/>
          </a:bodyPr>
          <a:lstStyle/>
          <a:p>
            <a:pPr algn="l"/>
            <a:r>
              <a:rPr lang="zh-CN" altLang="en-US" sz="2000" smtClean="0">
                <a:solidFill>
                  <a:schemeClr val="tx1"/>
                </a:solidFill>
                <a:latin typeface="微软雅黑" panose="020B0503020204020204" charset="-122"/>
                <a:ea typeface="微软雅黑" panose="020B0503020204020204" charset="-122"/>
              </a:rPr>
              <a:t>第二级标题</a:t>
            </a:r>
            <a:endParaRPr lang="zh-CN" altLang="en-US" sz="2000" dirty="0" smtClean="0">
              <a:solidFill>
                <a:schemeClr val="tx1"/>
              </a:solidFill>
              <a:latin typeface="微软雅黑" panose="020B0503020204020204" charset="-122"/>
              <a:ea typeface="微软雅黑" panose="020B0503020204020204" charset="-122"/>
            </a:endParaRPr>
          </a:p>
        </p:txBody>
      </p:sp>
      <p:sp>
        <p:nvSpPr>
          <p:cNvPr id="13" name="文本框 12"/>
          <p:cNvSpPr txBox="1"/>
          <p:nvPr/>
        </p:nvSpPr>
        <p:spPr>
          <a:xfrm>
            <a:off x="1171575" y="3401695"/>
            <a:ext cx="2829560" cy="833755"/>
          </a:xfrm>
          <a:prstGeom prst="rect">
            <a:avLst/>
          </a:prstGeom>
          <a:noFill/>
        </p:spPr>
        <p:txBody>
          <a:bodyPr wrap="square" rtlCol="0">
            <a:spAutoFit/>
          </a:bodyPr>
          <a:lstStyle/>
          <a:p>
            <a:pPr algn="l">
              <a:lnSpc>
                <a:spcPct val="115000"/>
              </a:lnSpc>
              <a:spcBef>
                <a:spcPts val="0"/>
              </a:spcBef>
              <a:spcAft>
                <a:spcPts val="0"/>
              </a:spcAft>
            </a:pP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rPr>
              <a:t>文案或图片内容多，或者使用表格的时候，选用这张背景图，底纹比较简洁，不影响阅读</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615950" y="622935"/>
            <a:ext cx="4892675" cy="583565"/>
          </a:xfrm>
          <a:prstGeom prst="rect">
            <a:avLst/>
          </a:prstGeom>
          <a:noFill/>
        </p:spPr>
        <p:txBody>
          <a:bodyPr wrap="square" rtlCol="0">
            <a:spAutoFit/>
          </a:bodyPr>
          <a:p>
            <a:pPr algn="l"/>
            <a:r>
              <a:rPr lang="zh-CN" altLang="en-US"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模块下的第一级</a:t>
            </a:r>
            <a:r>
              <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标题</a:t>
            </a:r>
            <a:endParaRPr lang="zh-CN"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4" name="文本框 3"/>
          <p:cNvSpPr txBox="1"/>
          <p:nvPr/>
        </p:nvSpPr>
        <p:spPr>
          <a:xfrm>
            <a:off x="4686300" y="2846705"/>
            <a:ext cx="1894840" cy="398780"/>
          </a:xfrm>
          <a:prstGeom prst="rect">
            <a:avLst/>
          </a:prstGeom>
          <a:noFill/>
        </p:spPr>
        <p:txBody>
          <a:bodyPr wrap="square" rtlCol="0">
            <a:spAutoFit/>
          </a:bodyPr>
          <a:p>
            <a:pPr algn="l"/>
            <a:r>
              <a:rPr lang="zh-CN" altLang="en-US" sz="2000" smtClean="0">
                <a:solidFill>
                  <a:schemeClr val="tx1"/>
                </a:solidFill>
                <a:latin typeface="微软雅黑" panose="020B0503020204020204" charset="-122"/>
                <a:ea typeface="微软雅黑" panose="020B0503020204020204" charset="-122"/>
              </a:rPr>
              <a:t>第二级标题</a:t>
            </a:r>
            <a:endParaRPr lang="zh-CN" altLang="en-US" sz="2000" dirty="0" smtClean="0">
              <a:solidFill>
                <a:schemeClr val="tx1"/>
              </a:solidFill>
              <a:latin typeface="微软雅黑" panose="020B0503020204020204" charset="-122"/>
              <a:ea typeface="微软雅黑" panose="020B0503020204020204" charset="-122"/>
            </a:endParaRPr>
          </a:p>
        </p:txBody>
      </p:sp>
      <p:sp>
        <p:nvSpPr>
          <p:cNvPr id="8" name="文本框 7"/>
          <p:cNvSpPr txBox="1"/>
          <p:nvPr/>
        </p:nvSpPr>
        <p:spPr>
          <a:xfrm>
            <a:off x="4686300" y="3401695"/>
            <a:ext cx="2829560" cy="1328420"/>
          </a:xfrm>
          <a:prstGeom prst="rect">
            <a:avLst/>
          </a:prstGeom>
          <a:noFill/>
        </p:spPr>
        <p:txBody>
          <a:bodyPr wrap="square" rtlCol="0">
            <a:spAutoFit/>
          </a:bodyPr>
          <a:p>
            <a:pPr algn="l">
              <a:lnSpc>
                <a:spcPct val="115000"/>
              </a:lnSpc>
              <a:spcBef>
                <a:spcPts val="0"/>
              </a:spcBef>
              <a:spcAft>
                <a:spcPts val="0"/>
              </a:spcAft>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xxxxxxxxxxxxxxxxxxxxxxxxxxxxxxxxxxxxxxxxxxxxxxxxxxxxxxxxxxxxxxxxxxxxxxxxxxxxxxxxxxxxxxxxxxxxxxxxxxxxxxxxxxxxxxxxxxxxxxxxxxxxxxxxxxxxx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8201025" y="2846705"/>
            <a:ext cx="1894840" cy="398780"/>
          </a:xfrm>
          <a:prstGeom prst="rect">
            <a:avLst/>
          </a:prstGeom>
          <a:noFill/>
        </p:spPr>
        <p:txBody>
          <a:bodyPr wrap="square" rtlCol="0">
            <a:spAutoFit/>
          </a:bodyPr>
          <a:lstStyle/>
          <a:p>
            <a:pPr algn="l"/>
            <a:r>
              <a:rPr lang="zh-CN" altLang="en-US" sz="2000" smtClean="0">
                <a:solidFill>
                  <a:schemeClr val="tx1"/>
                </a:solidFill>
                <a:latin typeface="微软雅黑" panose="020B0503020204020204" charset="-122"/>
                <a:ea typeface="微软雅黑" panose="020B0503020204020204" charset="-122"/>
              </a:rPr>
              <a:t>第二级标题</a:t>
            </a:r>
            <a:endParaRPr lang="zh-CN" altLang="en-US" sz="2000" dirty="0" smtClean="0">
              <a:solidFill>
                <a:schemeClr val="tx1"/>
              </a:solidFill>
              <a:latin typeface="微软雅黑" panose="020B0503020204020204" charset="-122"/>
              <a:ea typeface="微软雅黑" panose="020B0503020204020204" charset="-122"/>
            </a:endParaRPr>
          </a:p>
        </p:txBody>
      </p:sp>
      <p:sp>
        <p:nvSpPr>
          <p:cNvPr id="17" name="文本框 16"/>
          <p:cNvSpPr txBox="1"/>
          <p:nvPr/>
        </p:nvSpPr>
        <p:spPr>
          <a:xfrm>
            <a:off x="8201025" y="3401695"/>
            <a:ext cx="2829560" cy="1081405"/>
          </a:xfrm>
          <a:prstGeom prst="rect">
            <a:avLst/>
          </a:prstGeom>
          <a:noFill/>
        </p:spPr>
        <p:txBody>
          <a:bodyPr wrap="square" rtlCol="0">
            <a:spAutoFit/>
          </a:bodyPr>
          <a:lstStyle/>
          <a:p>
            <a:pPr algn="l">
              <a:lnSpc>
                <a:spcPct val="115000"/>
              </a:lnSpc>
              <a:spcBef>
                <a:spcPts val="0"/>
              </a:spcBef>
              <a:spcAft>
                <a:spcPts val="0"/>
              </a:spcAft>
            </a:pP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xxxxxxxxxxxxxxxxxxxxxxxxxxxxxxxxxxxxxxxxxxxxxxxxxxxxxxxxxxxxxxxxxxxxxxxxxxxxxxxxxxxxxxxxxxxxxxxxxxx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12" name="图片 11"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
          <p:cNvPicPr>
            <a:picLocks noChangeAspect="1"/>
          </p:cNvPicPr>
          <p:nvPr/>
        </p:nvPicPr>
        <p:blipFill>
          <a:blip r:embed="rId1"/>
          <a:stretch>
            <a:fillRect/>
          </a:stretch>
        </p:blipFill>
        <p:spPr>
          <a:xfrm>
            <a:off x="-13970" y="-12700"/>
            <a:ext cx="12205335" cy="6865620"/>
          </a:xfrm>
          <a:prstGeom prst="rect">
            <a:avLst/>
          </a:prstGeom>
        </p:spPr>
      </p:pic>
      <p:sp>
        <p:nvSpPr>
          <p:cNvPr id="23" name="TextBox 22"/>
          <p:cNvSpPr txBox="1"/>
          <p:nvPr/>
        </p:nvSpPr>
        <p:spPr>
          <a:xfrm>
            <a:off x="615315" y="1559560"/>
            <a:ext cx="5245735" cy="583565"/>
          </a:xfrm>
          <a:prstGeom prst="rect">
            <a:avLst/>
          </a:prstGeom>
          <a:noFill/>
        </p:spPr>
        <p:txBody>
          <a:bodyPr wrap="square" rtlCol="0">
            <a:spAutoFit/>
          </a:bodyPr>
          <a:lstStyle/>
          <a:p>
            <a:pPr algn="l"/>
            <a:r>
              <a:rPr lang="zh-CN" altLang="en-US"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rPr>
              <a:t>使用单一字体，内容分级</a:t>
            </a:r>
            <a:endParaRPr lang="zh-CN" altLang="en-US" sz="3200" b="1" dirty="0" smtClean="0">
              <a:solidFill>
                <a:schemeClr val="tx1"/>
              </a:solidFill>
              <a:latin typeface="微软雅黑" panose="020B0503020204020204" charset="-122"/>
              <a:ea typeface="微软雅黑" panose="020B0503020204020204" charset="-122"/>
              <a:cs typeface="Arial" panose="02080604020202020204" pitchFamily="34" charset="0"/>
              <a:sym typeface="+mn-ea"/>
            </a:endParaRPr>
          </a:p>
        </p:txBody>
      </p:sp>
      <p:sp>
        <p:nvSpPr>
          <p:cNvPr id="6" name="文本框 5"/>
          <p:cNvSpPr txBox="1"/>
          <p:nvPr/>
        </p:nvSpPr>
        <p:spPr>
          <a:xfrm>
            <a:off x="615315" y="2353945"/>
            <a:ext cx="5067300" cy="866140"/>
          </a:xfrm>
          <a:prstGeom prst="rect">
            <a:avLst/>
          </a:prstGeom>
          <a:noFill/>
        </p:spPr>
        <p:txBody>
          <a:bodyPr wrap="square" rtlCol="0">
            <a:spAutoFit/>
          </a:bodyPr>
          <a:p>
            <a:pPr algn="l">
              <a:lnSpc>
                <a:spcPct val="120000"/>
              </a:lnSpc>
              <a:spcBef>
                <a:spcPts val="1000"/>
              </a:spcBef>
              <a:spcAft>
                <a:spcPts val="0"/>
              </a:spcAft>
            </a:pPr>
            <a:r>
              <a:rPr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对内容进行优先排序，并非所有内容都同等重要，用户并不希望屏幕上的每一个字都很大</a:t>
            </a:r>
            <a:r>
              <a:rPr 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通过字体大小，粗细和颜色表达层级关系，突出最重要的信息</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4" name="直接连接符 3"/>
          <p:cNvCxnSpPr/>
          <p:nvPr/>
        </p:nvCxnSpPr>
        <p:spPr>
          <a:xfrm flipV="1">
            <a:off x="739775" y="4095115"/>
            <a:ext cx="4680000" cy="19685"/>
          </a:xfrm>
          <a:prstGeom prst="line">
            <a:avLst/>
          </a:prstGeom>
          <a:ln>
            <a:solidFill>
              <a:srgbClr val="02020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29615" y="4204335"/>
            <a:ext cx="1470660" cy="645160"/>
          </a:xfrm>
          <a:prstGeom prst="rect">
            <a:avLst/>
          </a:prstGeom>
          <a:noFill/>
        </p:spPr>
        <p:txBody>
          <a:bodyPr wrap="square" rtlCol="0">
            <a:spAutoFit/>
          </a:bodyPr>
          <a:p>
            <a:r>
              <a:rPr lang="en-US" altLang="zh-CN" sz="3600">
                <a:solidFill>
                  <a:schemeClr val="tx1"/>
                </a:solidFill>
                <a:latin typeface="Arial Black" panose="020B0A04020102020204" charset="0"/>
                <a:cs typeface="Arial Black" panose="020B0A04020102020204" charset="0"/>
              </a:rPr>
              <a:t>80%</a:t>
            </a:r>
            <a:endParaRPr lang="en-US" altLang="zh-CN" sz="3600">
              <a:solidFill>
                <a:schemeClr val="tx1"/>
              </a:solidFill>
              <a:latin typeface="Arial Black" panose="020B0A04020102020204" charset="0"/>
              <a:cs typeface="Arial Black" panose="020B0A04020102020204" charset="0"/>
            </a:endParaRPr>
          </a:p>
        </p:txBody>
      </p:sp>
      <p:sp>
        <p:nvSpPr>
          <p:cNvPr id="10" name="文本框 9"/>
          <p:cNvSpPr txBox="1"/>
          <p:nvPr/>
        </p:nvSpPr>
        <p:spPr>
          <a:xfrm>
            <a:off x="4184650" y="4204335"/>
            <a:ext cx="1402080" cy="645160"/>
          </a:xfrm>
          <a:prstGeom prst="rect">
            <a:avLst/>
          </a:prstGeom>
          <a:noFill/>
        </p:spPr>
        <p:txBody>
          <a:bodyPr wrap="square" rtlCol="0">
            <a:spAutoFit/>
          </a:bodyPr>
          <a:p>
            <a:r>
              <a:rPr lang="en-US" altLang="zh-CN" sz="3600">
                <a:solidFill>
                  <a:schemeClr val="tx1"/>
                </a:solidFill>
                <a:latin typeface="Arial Black" panose="020B0A04020102020204" charset="0"/>
                <a:cs typeface="Arial Black" panose="020B0A04020102020204" charset="0"/>
              </a:rPr>
              <a:t>75%</a:t>
            </a:r>
            <a:endParaRPr lang="en-US" altLang="zh-CN" sz="3600">
              <a:solidFill>
                <a:schemeClr val="tx1"/>
              </a:solidFill>
              <a:latin typeface="Arial Black" panose="020B0A04020102020204" charset="0"/>
              <a:cs typeface="Arial Black" panose="020B0A04020102020204" charset="0"/>
            </a:endParaRPr>
          </a:p>
        </p:txBody>
      </p:sp>
      <p:sp>
        <p:nvSpPr>
          <p:cNvPr id="11" name="文本框 10"/>
          <p:cNvSpPr txBox="1"/>
          <p:nvPr/>
        </p:nvSpPr>
        <p:spPr>
          <a:xfrm>
            <a:off x="2515870" y="4204335"/>
            <a:ext cx="1353185" cy="645160"/>
          </a:xfrm>
          <a:prstGeom prst="rect">
            <a:avLst/>
          </a:prstGeom>
          <a:noFill/>
        </p:spPr>
        <p:txBody>
          <a:bodyPr wrap="square" rtlCol="0">
            <a:spAutoFit/>
          </a:bodyPr>
          <a:p>
            <a:r>
              <a:rPr lang="en-US" altLang="zh-CN" sz="3600">
                <a:solidFill>
                  <a:schemeClr val="tx1"/>
                </a:solidFill>
                <a:latin typeface="Arial Black" panose="020B0A04020102020204" charset="0"/>
                <a:cs typeface="Arial Black" panose="020B0A04020102020204" charset="0"/>
              </a:rPr>
              <a:t>42%</a:t>
            </a:r>
            <a:endParaRPr lang="en-US" altLang="zh-CN" sz="3600">
              <a:solidFill>
                <a:schemeClr val="tx1"/>
              </a:solidFill>
              <a:latin typeface="Arial Black" panose="020B0A04020102020204" charset="0"/>
              <a:cs typeface="Arial Black" panose="020B0A04020102020204" charset="0"/>
            </a:endParaRPr>
          </a:p>
        </p:txBody>
      </p:sp>
      <p:sp>
        <p:nvSpPr>
          <p:cNvPr id="12" name="文本框 11"/>
          <p:cNvSpPr txBox="1"/>
          <p:nvPr/>
        </p:nvSpPr>
        <p:spPr>
          <a:xfrm>
            <a:off x="868680" y="4749800"/>
            <a:ext cx="870585" cy="349250"/>
          </a:xfrm>
          <a:prstGeom prst="rect">
            <a:avLst/>
          </a:prstGeom>
          <a:noFill/>
        </p:spPr>
        <p:txBody>
          <a:bodyPr wrap="square" rtlCol="0">
            <a:spAutoFit/>
          </a:bodyPr>
          <a:p>
            <a:pPr algn="l">
              <a:lnSpc>
                <a:spcPct val="120000"/>
              </a:lnSpc>
              <a:spcBef>
                <a:spcPts val="1000"/>
              </a:spcBef>
              <a:spcAft>
                <a:spcPts val="0"/>
              </a:spcAft>
            </a:pPr>
            <a:r>
              <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2691130" y="4749800"/>
            <a:ext cx="870585" cy="349250"/>
          </a:xfrm>
          <a:prstGeom prst="rect">
            <a:avLst/>
          </a:prstGeom>
          <a:noFill/>
        </p:spPr>
        <p:txBody>
          <a:bodyPr wrap="square" rtlCol="0">
            <a:spAutoFit/>
          </a:bodyPr>
          <a:p>
            <a:pPr algn="l">
              <a:lnSpc>
                <a:spcPct val="120000"/>
              </a:lnSpc>
              <a:spcBef>
                <a:spcPts val="1000"/>
              </a:spcBef>
              <a:spcAft>
                <a:spcPts val="0"/>
              </a:spcAft>
            </a:pPr>
            <a:r>
              <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4361180" y="4749800"/>
            <a:ext cx="870585" cy="349250"/>
          </a:xfrm>
          <a:prstGeom prst="rect">
            <a:avLst/>
          </a:prstGeom>
          <a:noFill/>
        </p:spPr>
        <p:txBody>
          <a:bodyPr wrap="square" rtlCol="0">
            <a:spAutoFit/>
          </a:bodyPr>
          <a:p>
            <a:pPr algn="l">
              <a:lnSpc>
                <a:spcPct val="120000"/>
              </a:lnSpc>
              <a:spcBef>
                <a:spcPts val="1000"/>
              </a:spcBef>
              <a:spcAft>
                <a:spcPts val="0"/>
              </a:spcAft>
            </a:pPr>
            <a:r>
              <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rPr>
              <a:t>xxxxxxx</a:t>
            </a:r>
            <a:endParaRPr lang="en-US" altLang="zh-CN" sz="1400"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256540" y="6292850"/>
            <a:ext cx="2229485" cy="245110"/>
          </a:xfrm>
          <a:prstGeom prst="rect">
            <a:avLst/>
          </a:prstGeom>
          <a:noFill/>
        </p:spPr>
        <p:txBody>
          <a:bodyPr wrap="square" rtlCol="0">
            <a:spAutoFit/>
          </a:bodyPr>
          <a:p>
            <a:r>
              <a:rPr lang="en-US" altLang="zh-CN" sz="1000">
                <a:latin typeface="Arial" panose="02080604020202020204" pitchFamily="34" charset="0"/>
                <a:cs typeface="Arial" panose="02080604020202020204" pitchFamily="34" charset="0"/>
                <a:sym typeface="+mn-ea"/>
              </a:rPr>
              <a:t>MYNT AI Patented Technology</a:t>
            </a:r>
            <a:endParaRPr lang="en-US" altLang="zh-CN" sz="1000">
              <a:solidFill>
                <a:schemeClr val="bg1"/>
              </a:solidFill>
              <a:latin typeface="Arial" panose="02080604020202020204" pitchFamily="34" charset="0"/>
              <a:cs typeface="Arial" panose="02080604020202020204" pitchFamily="34" charset="0"/>
              <a:sym typeface="+mn-ea"/>
            </a:endParaRPr>
          </a:p>
        </p:txBody>
      </p:sp>
      <p:pic>
        <p:nvPicPr>
          <p:cNvPr id="15" name="图片 14" descr="MYNT黑色logo"/>
          <p:cNvPicPr>
            <a:picLocks noChangeAspect="1"/>
          </p:cNvPicPr>
          <p:nvPr/>
        </p:nvPicPr>
        <p:blipFill>
          <a:blip r:embed="rId2"/>
          <a:stretch>
            <a:fillRect/>
          </a:stretch>
        </p:blipFill>
        <p:spPr>
          <a:xfrm>
            <a:off x="10803255" y="6257925"/>
            <a:ext cx="1038860" cy="252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2815</Words>
  <Application>WPS 演示</Application>
  <PresentationFormat>自定义</PresentationFormat>
  <Paragraphs>261</Paragraphs>
  <Slides>15</Slides>
  <Notes>31</Notes>
  <HiddenSlides>0</HiddenSlides>
  <MMClips>23</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15</vt:i4>
      </vt:variant>
    </vt:vector>
  </HeadingPairs>
  <TitlesOfParts>
    <vt:vector size="33" baseType="lpstr">
      <vt:lpstr>Arial</vt:lpstr>
      <vt:lpstr>宋体</vt:lpstr>
      <vt:lpstr>Wingdings</vt:lpstr>
      <vt:lpstr>Roboto Thin</vt:lpstr>
      <vt:lpstr>Arial</vt:lpstr>
      <vt:lpstr>微软雅黑</vt:lpstr>
      <vt:lpstr>Arial Black</vt:lpstr>
      <vt:lpstr>Helvetica Light</vt:lpstr>
      <vt:lpstr>Helvetica</vt:lpstr>
      <vt:lpstr>思源黑体 CN Bold</vt:lpstr>
      <vt:lpstr>文泉驿微米黑</vt:lpstr>
      <vt:lpstr>Calibri</vt:lpstr>
      <vt:lpstr>DejaVu Sans</vt:lpstr>
      <vt:lpstr>宋体</vt:lpstr>
      <vt:lpstr>Arial Unicode MS</vt:lpstr>
      <vt:lpstr>DengXian</vt:lpstr>
      <vt:lpstr>Arimo for Powerline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Bagus Budiyanto</dc:creator>
  <cp:lastModifiedBy>tiny</cp:lastModifiedBy>
  <cp:revision>829</cp:revision>
  <cp:lastPrinted>2019-08-15T10:06:28Z</cp:lastPrinted>
  <dcterms:created xsi:type="dcterms:W3CDTF">2019-08-15T10:06:28Z</dcterms:created>
  <dcterms:modified xsi:type="dcterms:W3CDTF">2019-08-15T10:06:28Z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2052-10.1.0.6758</vt:lpwstr>
  </property>
</Properties>
</file>